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heme/theme4.xml" ContentType="application/vnd.openxmlformats-officedocument.them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1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2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3.xml" ContentType="application/vnd.openxmlformats-officedocument.presentationml.notesSlide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4.xml" ContentType="application/vnd.openxmlformats-officedocument.presentationml.notesSl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5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6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7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8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9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notesSlides/notesSlide10.xml" ContentType="application/vnd.openxmlformats-officedocument.presentationml.notesSlide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11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notesSlides/notesSlide12.xml" ContentType="application/vnd.openxmlformats-officedocument.presentationml.notesSlide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notesSlides/notesSlide13.xml" ContentType="application/vnd.openxmlformats-officedocument.presentationml.notesSlide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notesSlides/notesSlide14.xml" ContentType="application/vnd.openxmlformats-officedocument.presentationml.notesSlide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notesSlides/notesSlide15.xml" ContentType="application/vnd.openxmlformats-officedocument.presentationml.notesSlide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16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17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notesSlides/notesSlide18.xml" ContentType="application/vnd.openxmlformats-officedocument.presentationml.notesSlide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320" r:id="rId4"/>
    <p:sldId id="323" r:id="rId5"/>
    <p:sldId id="324" r:id="rId6"/>
    <p:sldId id="362" r:id="rId7"/>
    <p:sldId id="326" r:id="rId8"/>
    <p:sldId id="327" r:id="rId9"/>
    <p:sldId id="328" r:id="rId10"/>
    <p:sldId id="329" r:id="rId11"/>
    <p:sldId id="333" r:id="rId12"/>
    <p:sldId id="332" r:id="rId13"/>
    <p:sldId id="334" r:id="rId14"/>
    <p:sldId id="335" r:id="rId15"/>
    <p:sldId id="338" r:id="rId16"/>
    <p:sldId id="336" r:id="rId17"/>
    <p:sldId id="337" r:id="rId18"/>
    <p:sldId id="339" r:id="rId19"/>
    <p:sldId id="344" r:id="rId20"/>
    <p:sldId id="358" r:id="rId21"/>
    <p:sldId id="346" r:id="rId22"/>
    <p:sldId id="359" r:id="rId23"/>
    <p:sldId id="348" r:id="rId24"/>
    <p:sldId id="349" r:id="rId25"/>
    <p:sldId id="352" r:id="rId26"/>
    <p:sldId id="351" r:id="rId27"/>
    <p:sldId id="353" r:id="rId28"/>
    <p:sldId id="360" r:id="rId29"/>
    <p:sldId id="354" r:id="rId30"/>
    <p:sldId id="355" r:id="rId31"/>
    <p:sldId id="356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3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Consolas" panose="020B0609020204030204" pitchFamily="49" charset="0"/>
        <a:ea typeface="Consolas" panose="020B0609020204030204" pitchFamily="49" charset="0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2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17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19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20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21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23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24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25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26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27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E4459-DD01-8FB7-05BC-34999938D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B332DB-CDE8-3528-C1E1-8708B30EB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8C2044-B728-EB18-1D7D-D1B9A0C74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A8672-4562-FB6C-AC7A-40B8ACC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4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5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6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9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latin typeface="Consolas" panose="020B0609020204030204" pitchFamily="49" charset="0"/>
              </a:rPr>
              <a:t>12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>
                <a:latin typeface="Consolas" panose="020B0609020204030204" pitchFamily="49" charset="0"/>
              </a:rPr>
              <a:t>14</a:t>
            </a:fld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6" Type="http://schemas.openxmlformats.org/officeDocument/2006/relationships/image" Target="../media/image2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2" Type="http://schemas.openxmlformats.org/officeDocument/2006/relationships/tags" Target="../tags/tag86.xml"/><Relationship Id="rId16" Type="http://schemas.openxmlformats.org/officeDocument/2006/relationships/image" Target="../media/image4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6" Type="http://schemas.openxmlformats.org/officeDocument/2006/relationships/image" Target="../media/image5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10" Type="http://schemas.openxmlformats.org/officeDocument/2006/relationships/image" Target="../media/image6.png"/><Relationship Id="rId4" Type="http://schemas.openxmlformats.org/officeDocument/2006/relationships/tags" Target="../tags/tag135.xml"/><Relationship Id="rId9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2" Type="http://schemas.openxmlformats.org/officeDocument/2006/relationships/tags" Target="../tags/tag183.xml"/><Relationship Id="rId16" Type="http://schemas.openxmlformats.org/officeDocument/2006/relationships/image" Target="../media/image8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91.xml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2" Type="http://schemas.openxmlformats.org/officeDocument/2006/relationships/tags" Target="../tags/tag211.xml"/><Relationship Id="rId16" Type="http://schemas.openxmlformats.org/officeDocument/2006/relationships/image" Target="../media/image5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10" Type="http://schemas.openxmlformats.org/officeDocument/2006/relationships/image" Target="../media/image6.png"/><Relationship Id="rId4" Type="http://schemas.openxmlformats.org/officeDocument/2006/relationships/tags" Target="../tags/tag232.xml"/><Relationship Id="rId9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3" Type="http://schemas.openxmlformats.org/officeDocument/2006/relationships/tags" Target="../tags/tag257.xml"/><Relationship Id="rId7" Type="http://schemas.openxmlformats.org/officeDocument/2006/relationships/tags" Target="../tags/tag261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9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6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10" Type="http://schemas.openxmlformats.org/officeDocument/2006/relationships/image" Target="../media/image3.png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7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tags" Target="../tags/tag290.xml"/><Relationship Id="rId2" Type="http://schemas.openxmlformats.org/officeDocument/2006/relationships/tags" Target="../tags/tag280.xml"/><Relationship Id="rId16" Type="http://schemas.openxmlformats.org/officeDocument/2006/relationships/image" Target="../media/image8.png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tags" Target="../tags/tag289.xml"/><Relationship Id="rId5" Type="http://schemas.openxmlformats.org/officeDocument/2006/relationships/tags" Target="../tags/tag283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tags" Target="../tags/tag29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2" name="椭圆 11"/>
          <p:cNvSpPr/>
          <p:nvPr userDrawn="1">
            <p:custDataLst>
              <p:tags r:id="rId3"/>
            </p:custDataLst>
          </p:nvPr>
        </p:nvSpPr>
        <p:spPr>
          <a:xfrm>
            <a:off x="6981110" y="1070468"/>
            <a:ext cx="1708309" cy="1708309"/>
          </a:xfrm>
          <a:prstGeom prst="ellipse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6795611" y="2831023"/>
            <a:ext cx="1371837" cy="13718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16" name="图片 15" descr="玻璃球0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6" cstate="print">
            <a:lum contrast="6000"/>
          </a:blip>
          <a:srcRect l="24928" r="20403" b="7297"/>
          <a:stretch>
            <a:fillRect/>
          </a:stretch>
        </p:blipFill>
        <p:spPr>
          <a:xfrm flipH="1">
            <a:off x="4997735" y="568401"/>
            <a:ext cx="3472339" cy="3681413"/>
          </a:xfrm>
          <a:prstGeom prst="rect">
            <a:avLst/>
          </a:prstGeom>
        </p:spPr>
      </p:pic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5253038" y="3800903"/>
            <a:ext cx="311115" cy="3111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5717144" y="973683"/>
            <a:ext cx="394811" cy="39481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02263"/>
            <a:ext cx="4143374" cy="192866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34127" y="3382808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wrap="square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21970" y="97631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5" name="同侧圆角矩形 4"/>
          <p:cNvSpPr/>
          <p:nvPr userDrawn="1">
            <p:custDataLst>
              <p:tags r:id="rId3"/>
            </p:custDataLst>
          </p:nvPr>
        </p:nvSpPr>
        <p:spPr>
          <a:xfrm flipH="1">
            <a:off x="6807946" y="1005304"/>
            <a:ext cx="1670685" cy="25908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6" name="椭圆 25"/>
          <p:cNvSpPr/>
          <p:nvPr userDrawn="1">
            <p:custDataLst>
              <p:tags r:id="rId4"/>
            </p:custDataLst>
          </p:nvPr>
        </p:nvSpPr>
        <p:spPr>
          <a:xfrm>
            <a:off x="5316268" y="3193516"/>
            <a:ext cx="1133012" cy="11330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7" name="椭圆 26"/>
          <p:cNvSpPr/>
          <p:nvPr userDrawn="1">
            <p:custDataLst>
              <p:tags r:id="rId5"/>
            </p:custDataLst>
          </p:nvPr>
        </p:nvSpPr>
        <p:spPr>
          <a:xfrm>
            <a:off x="5600153" y="956889"/>
            <a:ext cx="491014" cy="49101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28" name="图片 27" descr="玻璃球02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6" cstate="print"/>
          <a:srcRect l="20403" r="13107"/>
          <a:stretch>
            <a:fillRect/>
          </a:stretch>
        </p:blipFill>
        <p:spPr>
          <a:xfrm>
            <a:off x="5128523" y="1053756"/>
            <a:ext cx="3468558" cy="3262128"/>
          </a:xfrm>
          <a:prstGeom prst="rect">
            <a:avLst/>
          </a:prstGeom>
        </p:spPr>
      </p:pic>
      <p:sp>
        <p:nvSpPr>
          <p:cNvPr id="29" name="椭圆 28"/>
          <p:cNvSpPr/>
          <p:nvPr userDrawn="1">
            <p:custDataLst>
              <p:tags r:id="rId7"/>
            </p:custDataLst>
          </p:nvPr>
        </p:nvSpPr>
        <p:spPr>
          <a:xfrm>
            <a:off x="8128111" y="1924943"/>
            <a:ext cx="358616" cy="358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15681"/>
            <a:ext cx="4254725" cy="184327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95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629841" y="3334892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0" tIns="0" rIns="0" bIns="0" rtlCol="0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22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3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2" name="椭圆 11"/>
          <p:cNvSpPr/>
          <p:nvPr userDrawn="1">
            <p:custDataLst>
              <p:tags r:id="rId3"/>
            </p:custDataLst>
          </p:nvPr>
        </p:nvSpPr>
        <p:spPr>
          <a:xfrm>
            <a:off x="6981110" y="1070468"/>
            <a:ext cx="1708309" cy="1708309"/>
          </a:xfrm>
          <a:prstGeom prst="ellipse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6795611" y="2831023"/>
            <a:ext cx="1371837" cy="13718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16" name="图片 15" descr="玻璃球0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6">
            <a:lum contrast="6000"/>
          </a:blip>
          <a:srcRect l="24928" r="20403" b="7297"/>
          <a:stretch>
            <a:fillRect/>
          </a:stretch>
        </p:blipFill>
        <p:spPr>
          <a:xfrm flipH="1">
            <a:off x="4997735" y="568401"/>
            <a:ext cx="3472339" cy="3681413"/>
          </a:xfrm>
          <a:prstGeom prst="rect">
            <a:avLst/>
          </a:prstGeom>
        </p:spPr>
      </p:pic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5253038" y="3800903"/>
            <a:ext cx="311115" cy="3111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5717144" y="973683"/>
            <a:ext cx="394811" cy="39481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02263"/>
            <a:ext cx="4143374" cy="192866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34127" y="3382808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wrap="square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4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229350" y="501542"/>
            <a:ext cx="2914650" cy="1812131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" h="3805">
                <a:moveTo>
                  <a:pt x="4687" y="0"/>
                </a:moveTo>
                <a:lnTo>
                  <a:pt x="6120" y="0"/>
                </a:lnTo>
                <a:lnTo>
                  <a:pt x="6120" y="1561"/>
                </a:lnTo>
                <a:lnTo>
                  <a:pt x="3356" y="3805"/>
                </a:lnTo>
                <a:lnTo>
                  <a:pt x="0" y="3805"/>
                </a:lnTo>
                <a:lnTo>
                  <a:pt x="468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5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2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001114" y="494398"/>
            <a:ext cx="1513046" cy="810816"/>
          </a:xfrm>
        </p:spPr>
        <p:txBody>
          <a:bodyPr wrap="square" anchor="b">
            <a:normAutofit/>
          </a:bodyPr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2647193" cy="1065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504833" y="0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3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3"/>
            </p:custDataLst>
          </p:nvPr>
        </p:nvSpPr>
        <p:spPr>
          <a:xfrm flipH="1">
            <a:off x="758695" y="1213349"/>
            <a:ext cx="3384386" cy="359680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507319" y="1696946"/>
            <a:ext cx="3887138" cy="1899417"/>
          </a:xfrm>
          <a:prstGeom prst="rect">
            <a:avLst/>
          </a:prstGeom>
        </p:spPr>
      </p:pic>
      <p:sp>
        <p:nvSpPr>
          <p:cNvPr id="16" name="椭圆 15"/>
          <p:cNvSpPr/>
          <p:nvPr userDrawn="1">
            <p:custDataLst>
              <p:tags r:id="rId5"/>
            </p:custDataLst>
          </p:nvPr>
        </p:nvSpPr>
        <p:spPr>
          <a:xfrm>
            <a:off x="3557378" y="1083737"/>
            <a:ext cx="425429" cy="4254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1117793" y="1544364"/>
            <a:ext cx="152582" cy="1525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8" name="椭圆 17"/>
          <p:cNvSpPr/>
          <p:nvPr userDrawn="1">
            <p:custDataLst>
              <p:tags r:id="rId7"/>
            </p:custDataLst>
          </p:nvPr>
        </p:nvSpPr>
        <p:spPr>
          <a:xfrm>
            <a:off x="1270374" y="3496980"/>
            <a:ext cx="431381" cy="431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398645" y="2762250"/>
            <a:ext cx="4116705" cy="1395889"/>
          </a:xfrm>
        </p:spPr>
        <p:txBody>
          <a:bodyPr wrap="square" anchor="t" anchorCtr="0">
            <a:normAutofit/>
          </a:bodyPr>
          <a:lstStyle>
            <a:lvl1pPr algn="r">
              <a:defRPr sz="4050"/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98743" y="1605660"/>
            <a:ext cx="4116608" cy="1042154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lang="zh-CN" altLang="en-US" sz="5400" b="1" u="none" strike="noStrike" kern="1200" cap="none" spc="150" normalizeH="0" baseline="0" dirty="0">
                <a:solidFill>
                  <a:schemeClr val="accent1"/>
                </a:solidFill>
                <a:uFillTx/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2197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2197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52197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462915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462915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21970" y="27003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21970" y="97631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5" name="同侧圆角矩形 4"/>
          <p:cNvSpPr/>
          <p:nvPr userDrawn="1">
            <p:custDataLst>
              <p:tags r:id="rId3"/>
            </p:custDataLst>
          </p:nvPr>
        </p:nvSpPr>
        <p:spPr>
          <a:xfrm flipH="1">
            <a:off x="6807946" y="1005304"/>
            <a:ext cx="1670685" cy="25908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6" name="椭圆 25"/>
          <p:cNvSpPr/>
          <p:nvPr userDrawn="1">
            <p:custDataLst>
              <p:tags r:id="rId4"/>
            </p:custDataLst>
          </p:nvPr>
        </p:nvSpPr>
        <p:spPr>
          <a:xfrm>
            <a:off x="5316268" y="3193516"/>
            <a:ext cx="1133012" cy="11330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7" name="椭圆 26"/>
          <p:cNvSpPr/>
          <p:nvPr userDrawn="1">
            <p:custDataLst>
              <p:tags r:id="rId5"/>
            </p:custDataLst>
          </p:nvPr>
        </p:nvSpPr>
        <p:spPr>
          <a:xfrm>
            <a:off x="5600153" y="956889"/>
            <a:ext cx="491014" cy="49101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28" name="图片 27" descr="玻璃球02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6"/>
          <a:srcRect l="20403" r="13107"/>
          <a:stretch>
            <a:fillRect/>
          </a:stretch>
        </p:blipFill>
        <p:spPr>
          <a:xfrm>
            <a:off x="5128523" y="1053756"/>
            <a:ext cx="3468558" cy="3262128"/>
          </a:xfrm>
          <a:prstGeom prst="rect">
            <a:avLst/>
          </a:prstGeom>
        </p:spPr>
      </p:pic>
      <p:sp>
        <p:nvSpPr>
          <p:cNvPr id="29" name="椭圆 28"/>
          <p:cNvSpPr/>
          <p:nvPr userDrawn="1">
            <p:custDataLst>
              <p:tags r:id="rId7"/>
            </p:custDataLst>
          </p:nvPr>
        </p:nvSpPr>
        <p:spPr>
          <a:xfrm>
            <a:off x="8128111" y="1924943"/>
            <a:ext cx="358616" cy="358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15681"/>
            <a:ext cx="4254725" cy="184327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95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629841" y="3334892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0" tIns="0" rIns="0" bIns="0" rtlCol="0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22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3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0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2" name="椭圆 11"/>
          <p:cNvSpPr/>
          <p:nvPr userDrawn="1">
            <p:custDataLst>
              <p:tags r:id="rId3"/>
            </p:custDataLst>
          </p:nvPr>
        </p:nvSpPr>
        <p:spPr>
          <a:xfrm>
            <a:off x="6981110" y="1070468"/>
            <a:ext cx="1708309" cy="1708309"/>
          </a:xfrm>
          <a:prstGeom prst="ellipse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5" name="椭圆 14"/>
          <p:cNvSpPr/>
          <p:nvPr userDrawn="1">
            <p:custDataLst>
              <p:tags r:id="rId4"/>
            </p:custDataLst>
          </p:nvPr>
        </p:nvSpPr>
        <p:spPr>
          <a:xfrm>
            <a:off x="6795611" y="2831023"/>
            <a:ext cx="1371837" cy="137183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16" name="图片 15" descr="玻璃球0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6">
            <a:lum contrast="6000"/>
          </a:blip>
          <a:srcRect l="24928" r="20403" b="7297"/>
          <a:stretch>
            <a:fillRect/>
          </a:stretch>
        </p:blipFill>
        <p:spPr>
          <a:xfrm flipH="1">
            <a:off x="4997735" y="568401"/>
            <a:ext cx="3472339" cy="3681413"/>
          </a:xfrm>
          <a:prstGeom prst="rect">
            <a:avLst/>
          </a:prstGeom>
        </p:spPr>
      </p:pic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5253038" y="3800903"/>
            <a:ext cx="311115" cy="3111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7"/>
            </p:custDataLst>
          </p:nvPr>
        </p:nvSpPr>
        <p:spPr>
          <a:xfrm>
            <a:off x="5717144" y="973683"/>
            <a:ext cx="394811" cy="39481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02263"/>
            <a:ext cx="4143374" cy="1928664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34127" y="3382808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wrap="square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4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229350" y="501542"/>
            <a:ext cx="2914650" cy="1812131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" h="3805">
                <a:moveTo>
                  <a:pt x="4687" y="0"/>
                </a:moveTo>
                <a:lnTo>
                  <a:pt x="6120" y="0"/>
                </a:lnTo>
                <a:lnTo>
                  <a:pt x="6120" y="1561"/>
                </a:lnTo>
                <a:lnTo>
                  <a:pt x="3356" y="3805"/>
                </a:lnTo>
                <a:lnTo>
                  <a:pt x="0" y="3805"/>
                </a:lnTo>
                <a:lnTo>
                  <a:pt x="468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5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2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001114" y="494398"/>
            <a:ext cx="1513046" cy="810816"/>
          </a:xfrm>
        </p:spPr>
        <p:txBody>
          <a:bodyPr wrap="square" anchor="b">
            <a:normAutofit/>
          </a:bodyPr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2647193" cy="1065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504833" y="0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3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3"/>
            </p:custDataLst>
          </p:nvPr>
        </p:nvSpPr>
        <p:spPr>
          <a:xfrm flipH="1">
            <a:off x="758695" y="1213349"/>
            <a:ext cx="3384386" cy="359680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4"/>
          <a:srcRect/>
          <a:stretch>
            <a:fillRect/>
          </a:stretch>
        </p:blipFill>
        <p:spPr>
          <a:xfrm>
            <a:off x="507319" y="1696946"/>
            <a:ext cx="3887138" cy="1899417"/>
          </a:xfrm>
          <a:prstGeom prst="rect">
            <a:avLst/>
          </a:prstGeom>
        </p:spPr>
      </p:pic>
      <p:sp>
        <p:nvSpPr>
          <p:cNvPr id="16" name="椭圆 15"/>
          <p:cNvSpPr/>
          <p:nvPr userDrawn="1">
            <p:custDataLst>
              <p:tags r:id="rId5"/>
            </p:custDataLst>
          </p:nvPr>
        </p:nvSpPr>
        <p:spPr>
          <a:xfrm>
            <a:off x="3557378" y="1083737"/>
            <a:ext cx="425429" cy="4254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1117793" y="1544364"/>
            <a:ext cx="152582" cy="1525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8" name="椭圆 17"/>
          <p:cNvSpPr/>
          <p:nvPr userDrawn="1">
            <p:custDataLst>
              <p:tags r:id="rId7"/>
            </p:custDataLst>
          </p:nvPr>
        </p:nvSpPr>
        <p:spPr>
          <a:xfrm>
            <a:off x="1270374" y="3496980"/>
            <a:ext cx="431381" cy="431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398645" y="2762250"/>
            <a:ext cx="4116705" cy="1395889"/>
          </a:xfrm>
        </p:spPr>
        <p:txBody>
          <a:bodyPr wrap="square" anchor="t" anchorCtr="0">
            <a:normAutofit/>
          </a:bodyPr>
          <a:lstStyle>
            <a:lvl1pPr algn="r">
              <a:defRPr sz="4050"/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98743" y="1605660"/>
            <a:ext cx="4116608" cy="1042154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lang="zh-CN" altLang="en-US" sz="5400" b="1" u="none" strike="noStrike" kern="1200" cap="none" spc="150" normalizeH="0" baseline="0" dirty="0">
                <a:solidFill>
                  <a:schemeClr val="accent1"/>
                </a:solidFill>
                <a:uFillTx/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2197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2197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52197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462915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462915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4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6229350" y="501542"/>
            <a:ext cx="2914650" cy="1812131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" h="3805">
                <a:moveTo>
                  <a:pt x="4687" y="0"/>
                </a:moveTo>
                <a:lnTo>
                  <a:pt x="6120" y="0"/>
                </a:lnTo>
                <a:lnTo>
                  <a:pt x="6120" y="1561"/>
                </a:lnTo>
                <a:lnTo>
                  <a:pt x="3356" y="3805"/>
                </a:lnTo>
                <a:lnTo>
                  <a:pt x="0" y="3805"/>
                </a:lnTo>
                <a:lnTo>
                  <a:pt x="468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5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2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7001114" y="494398"/>
            <a:ext cx="1513046" cy="810816"/>
          </a:xfrm>
        </p:spPr>
        <p:txBody>
          <a:bodyPr wrap="square" anchor="b">
            <a:normAutofit/>
          </a:bodyPr>
          <a:lstStyle>
            <a:lvl1pPr algn="ctr">
              <a:defRPr sz="45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47193" cy="1065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21970" y="27003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21970" y="97631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6000">
                <a:schemeClr val="accent3">
                  <a:alpha val="27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0" y="516155"/>
            <a:ext cx="9144000" cy="4627346"/>
          </a:xfrm>
          <a:custGeom>
            <a:avLst/>
            <a:gdLst>
              <a:gd name="connsiteX0" fmla="*/ 6924247 w 11109644"/>
              <a:gd name="connsiteY0" fmla="*/ 0 h 5622065"/>
              <a:gd name="connsiteX1" fmla="*/ 11109644 w 11109644"/>
              <a:gd name="connsiteY1" fmla="*/ 0 h 5622065"/>
              <a:gd name="connsiteX2" fmla="*/ 11109644 w 11109644"/>
              <a:gd name="connsiteY2" fmla="*/ 627122 h 5622065"/>
              <a:gd name="connsiteX3" fmla="*/ 4957773 w 11109644"/>
              <a:gd name="connsiteY3" fmla="*/ 5622065 h 5622065"/>
              <a:gd name="connsiteX4" fmla="*/ 0 w 11109644"/>
              <a:gd name="connsiteY4" fmla="*/ 5622065 h 56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9644" h="5622065">
                <a:moveTo>
                  <a:pt x="6924247" y="0"/>
                </a:moveTo>
                <a:lnTo>
                  <a:pt x="11109644" y="0"/>
                </a:lnTo>
                <a:lnTo>
                  <a:pt x="11109644" y="627122"/>
                </a:lnTo>
                <a:lnTo>
                  <a:pt x="4957773" y="5622065"/>
                </a:lnTo>
                <a:lnTo>
                  <a:pt x="0" y="5622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40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5" name="同侧圆角矩形 4"/>
          <p:cNvSpPr/>
          <p:nvPr userDrawn="1">
            <p:custDataLst>
              <p:tags r:id="rId3"/>
            </p:custDataLst>
          </p:nvPr>
        </p:nvSpPr>
        <p:spPr>
          <a:xfrm flipH="1">
            <a:off x="6807946" y="1005304"/>
            <a:ext cx="1670685" cy="25908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6" name="椭圆 25"/>
          <p:cNvSpPr/>
          <p:nvPr userDrawn="1">
            <p:custDataLst>
              <p:tags r:id="rId4"/>
            </p:custDataLst>
          </p:nvPr>
        </p:nvSpPr>
        <p:spPr>
          <a:xfrm>
            <a:off x="5316268" y="3193516"/>
            <a:ext cx="1133012" cy="11330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7" name="椭圆 26"/>
          <p:cNvSpPr/>
          <p:nvPr userDrawn="1">
            <p:custDataLst>
              <p:tags r:id="rId5"/>
            </p:custDataLst>
          </p:nvPr>
        </p:nvSpPr>
        <p:spPr>
          <a:xfrm>
            <a:off x="5600153" y="956889"/>
            <a:ext cx="491014" cy="49101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28" name="图片 27" descr="玻璃球02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6"/>
          <a:srcRect l="20403" r="13107"/>
          <a:stretch>
            <a:fillRect/>
          </a:stretch>
        </p:blipFill>
        <p:spPr>
          <a:xfrm>
            <a:off x="5128523" y="1053756"/>
            <a:ext cx="3468558" cy="3262128"/>
          </a:xfrm>
          <a:prstGeom prst="rect">
            <a:avLst/>
          </a:prstGeom>
        </p:spPr>
      </p:pic>
      <p:sp>
        <p:nvSpPr>
          <p:cNvPr id="29" name="椭圆 28"/>
          <p:cNvSpPr/>
          <p:nvPr userDrawn="1">
            <p:custDataLst>
              <p:tags r:id="rId7"/>
            </p:custDataLst>
          </p:nvPr>
        </p:nvSpPr>
        <p:spPr>
          <a:xfrm>
            <a:off x="8128111" y="1924943"/>
            <a:ext cx="358616" cy="358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628650" y="1215681"/>
            <a:ext cx="4254725" cy="1843279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95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629841" y="3334892"/>
            <a:ext cx="2160000" cy="405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effectLst>
            <a:outerShdw blurRad="127000" dist="127000" dir="2700000" algn="tl" rotWithShape="0">
              <a:schemeClr val="accent3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0" tIns="0" rIns="0" bIns="0" rtlCol="0" anchor="ctr" anchorCtr="1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zh-CN" altLang="en-US" sz="1350" b="1" dirty="0">
                <a:solidFill>
                  <a:srgbClr val="00113A"/>
                </a:solidFill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</a:t>
            </a:r>
          </a:p>
        </p:txBody>
      </p:sp>
      <p:sp>
        <p:nvSpPr>
          <p:cNvPr id="22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28649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3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6355350" y="483197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4767263"/>
            <a:ext cx="2057400" cy="273844"/>
          </a:xfrm>
        </p:spPr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504833" y="0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35000"/>
                </a:schemeClr>
              </a:gs>
              <a:gs pos="43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3"/>
            </p:custDataLst>
          </p:nvPr>
        </p:nvSpPr>
        <p:spPr>
          <a:xfrm flipH="1">
            <a:off x="758695" y="1213349"/>
            <a:ext cx="3384386" cy="359680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5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507319" y="1696946"/>
            <a:ext cx="3887138" cy="1899417"/>
          </a:xfrm>
          <a:prstGeom prst="rect">
            <a:avLst/>
          </a:prstGeom>
        </p:spPr>
      </p:pic>
      <p:sp>
        <p:nvSpPr>
          <p:cNvPr id="16" name="椭圆 15"/>
          <p:cNvSpPr/>
          <p:nvPr userDrawn="1">
            <p:custDataLst>
              <p:tags r:id="rId5"/>
            </p:custDataLst>
          </p:nvPr>
        </p:nvSpPr>
        <p:spPr>
          <a:xfrm>
            <a:off x="3557378" y="1083737"/>
            <a:ext cx="425429" cy="4254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7" name="椭圆 16"/>
          <p:cNvSpPr/>
          <p:nvPr userDrawn="1">
            <p:custDataLst>
              <p:tags r:id="rId6"/>
            </p:custDataLst>
          </p:nvPr>
        </p:nvSpPr>
        <p:spPr>
          <a:xfrm>
            <a:off x="1117793" y="1544364"/>
            <a:ext cx="152582" cy="1525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8" name="椭圆 17"/>
          <p:cNvSpPr/>
          <p:nvPr userDrawn="1">
            <p:custDataLst>
              <p:tags r:id="rId7"/>
            </p:custDataLst>
          </p:nvPr>
        </p:nvSpPr>
        <p:spPr>
          <a:xfrm>
            <a:off x="1270374" y="3496980"/>
            <a:ext cx="431381" cy="4313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398645" y="2762250"/>
            <a:ext cx="4116705" cy="1395889"/>
          </a:xfrm>
        </p:spPr>
        <p:txBody>
          <a:bodyPr wrap="square" anchor="t" anchorCtr="0">
            <a:normAutofit/>
          </a:bodyPr>
          <a:lstStyle>
            <a:lvl1pPr algn="r">
              <a:defRPr sz="4050"/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398743" y="1605660"/>
            <a:ext cx="4116608" cy="1042154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lang="zh-CN" altLang="en-US" sz="5400" b="1" u="none" strike="noStrike" kern="1200" cap="none" spc="150" normalizeH="0" baseline="0" dirty="0">
                <a:solidFill>
                  <a:schemeClr val="accent1"/>
                </a:solidFill>
                <a:uFillTx/>
                <a:latin typeface="Consolas" panose="020B0609020204030204" pitchFamily="49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2197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97631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2197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52197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4629150" y="97631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4629150" y="1406324"/>
            <a:ext cx="3992880" cy="3225207"/>
          </a:xfrm>
        </p:spPr>
        <p:txBody>
          <a:bodyPr wrap="square">
            <a:normAutofit/>
          </a:bodyPr>
          <a:lstStyle>
            <a:lvl1pPr>
              <a:defRPr sz="165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21970" y="27003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/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26" Type="http://schemas.openxmlformats.org/officeDocument/2006/relationships/tags" Target="../tags/tag1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5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tags" Target="../tags/tag1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tags" Target="../tags/tag11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99.xml"/><Relationship Id="rId18" Type="http://schemas.openxmlformats.org/officeDocument/2006/relationships/tags" Target="../tags/tag104.xml"/><Relationship Id="rId26" Type="http://schemas.openxmlformats.org/officeDocument/2006/relationships/tags" Target="../tags/tag112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07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103.xml"/><Relationship Id="rId25" Type="http://schemas.openxmlformats.org/officeDocument/2006/relationships/tags" Target="../tags/tag111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102.xml"/><Relationship Id="rId20" Type="http://schemas.openxmlformats.org/officeDocument/2006/relationships/tags" Target="../tags/tag10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110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01.xml"/><Relationship Id="rId23" Type="http://schemas.openxmlformats.org/officeDocument/2006/relationships/tags" Target="../tags/tag109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10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00.xml"/><Relationship Id="rId22" Type="http://schemas.openxmlformats.org/officeDocument/2006/relationships/tags" Target="../tags/tag108.xml"/><Relationship Id="rId27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96.xml"/><Relationship Id="rId18" Type="http://schemas.openxmlformats.org/officeDocument/2006/relationships/tags" Target="../tags/tag201.xml"/><Relationship Id="rId26" Type="http://schemas.openxmlformats.org/officeDocument/2006/relationships/tags" Target="../tags/tag209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04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200.xml"/><Relationship Id="rId25" Type="http://schemas.openxmlformats.org/officeDocument/2006/relationships/tags" Target="../tags/tag208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99.xml"/><Relationship Id="rId20" Type="http://schemas.openxmlformats.org/officeDocument/2006/relationships/tags" Target="../tags/tag20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207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98.xml"/><Relationship Id="rId23" Type="http://schemas.openxmlformats.org/officeDocument/2006/relationships/tags" Target="../tags/tag206.xml"/><Relationship Id="rId10" Type="http://schemas.openxmlformats.org/officeDocument/2006/relationships/slideLayout" Target="../slideLayouts/slideLayout32.xml"/><Relationship Id="rId19" Type="http://schemas.openxmlformats.org/officeDocument/2006/relationships/tags" Target="../tags/tag20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97.xml"/><Relationship Id="rId22" Type="http://schemas.openxmlformats.org/officeDocument/2006/relationships/tags" Target="../tags/tag205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504833" y="4235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24000"/>
                </a:schemeClr>
              </a:gs>
              <a:gs pos="59000">
                <a:schemeClr val="bg1">
                  <a:alpha val="0"/>
                </a:schemeClr>
              </a:gs>
              <a:gs pos="31000">
                <a:schemeClr val="bg1">
                  <a:alpha val="19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15"/>
            </p:custDataLst>
          </p:nvPr>
        </p:nvSpPr>
        <p:spPr>
          <a:xfrm>
            <a:off x="1784535" y="1960852"/>
            <a:ext cx="7359466" cy="3178413"/>
          </a:xfrm>
          <a:custGeom>
            <a:avLst/>
            <a:gdLst>
              <a:gd name="connsiteX0" fmla="*/ 5219462 w 9812621"/>
              <a:gd name="connsiteY0" fmla="*/ 0 h 4237884"/>
              <a:gd name="connsiteX1" fmla="*/ 9812621 w 9812621"/>
              <a:gd name="connsiteY1" fmla="*/ 0 h 4237884"/>
              <a:gd name="connsiteX2" fmla="*/ 9812621 w 9812621"/>
              <a:gd name="connsiteY2" fmla="*/ 688219 h 4237884"/>
              <a:gd name="connsiteX3" fmla="*/ 5440784 w 9812621"/>
              <a:gd name="connsiteY3" fmla="*/ 4237884 h 4237884"/>
              <a:gd name="connsiteX4" fmla="*/ 0 w 9812621"/>
              <a:gd name="connsiteY4" fmla="*/ 4237884 h 42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2621" h="4237884">
                <a:moveTo>
                  <a:pt x="5219462" y="0"/>
                </a:moveTo>
                <a:lnTo>
                  <a:pt x="9812621" y="0"/>
                </a:lnTo>
                <a:lnTo>
                  <a:pt x="9812621" y="688219"/>
                </a:lnTo>
                <a:lnTo>
                  <a:pt x="5440784" y="4237884"/>
                </a:lnTo>
                <a:lnTo>
                  <a:pt x="0" y="42378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14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16"/>
            </p:custDataLst>
          </p:nvPr>
        </p:nvSpPr>
        <p:spPr>
          <a:xfrm flipH="1">
            <a:off x="7919936" y="121601"/>
            <a:ext cx="915755" cy="973619"/>
          </a:xfrm>
          <a:prstGeom prst="round2SameRect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27" cstate="print">
            <a:alphaModFix amt="70000"/>
          </a:blip>
          <a:srcRect/>
          <a:stretch>
            <a:fillRect/>
          </a:stretch>
        </p:blipFill>
        <p:spPr>
          <a:xfrm>
            <a:off x="7748343" y="255644"/>
            <a:ext cx="1258940" cy="61517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8"/>
            </p:custDataLst>
          </p:nvPr>
        </p:nvSpPr>
        <p:spPr>
          <a:xfrm>
            <a:off x="377855" y="513160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19"/>
            </p:custDataLst>
          </p:nvPr>
        </p:nvSpPr>
        <p:spPr>
          <a:xfrm>
            <a:off x="377855" y="608411"/>
            <a:ext cx="54000" cy="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20"/>
            </p:custDataLst>
          </p:nvPr>
        </p:nvSpPr>
        <p:spPr>
          <a:xfrm>
            <a:off x="377855" y="703661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21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2"/>
            </p:custDataLst>
          </p:nvPr>
        </p:nvSpPr>
        <p:spPr>
          <a:xfrm>
            <a:off x="521970" y="97631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3"/>
            </p:custDataLst>
          </p:nvPr>
        </p:nvSpPr>
        <p:spPr>
          <a:xfrm>
            <a:off x="521970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5"/>
            </p:custDataLst>
          </p:nvPr>
        </p:nvSpPr>
        <p:spPr>
          <a:xfrm>
            <a:off x="6565487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Consolas" panose="020B0609020204030204" pitchFamily="49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504833" y="4235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24000"/>
                </a:schemeClr>
              </a:gs>
              <a:gs pos="59000">
                <a:schemeClr val="bg1">
                  <a:alpha val="0"/>
                </a:schemeClr>
              </a:gs>
              <a:gs pos="31000">
                <a:schemeClr val="bg1">
                  <a:alpha val="19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15"/>
            </p:custDataLst>
          </p:nvPr>
        </p:nvSpPr>
        <p:spPr>
          <a:xfrm>
            <a:off x="1784535" y="1960852"/>
            <a:ext cx="7359466" cy="3178413"/>
          </a:xfrm>
          <a:custGeom>
            <a:avLst/>
            <a:gdLst>
              <a:gd name="connsiteX0" fmla="*/ 5219462 w 9812621"/>
              <a:gd name="connsiteY0" fmla="*/ 0 h 4237884"/>
              <a:gd name="connsiteX1" fmla="*/ 9812621 w 9812621"/>
              <a:gd name="connsiteY1" fmla="*/ 0 h 4237884"/>
              <a:gd name="connsiteX2" fmla="*/ 9812621 w 9812621"/>
              <a:gd name="connsiteY2" fmla="*/ 688219 h 4237884"/>
              <a:gd name="connsiteX3" fmla="*/ 5440784 w 9812621"/>
              <a:gd name="connsiteY3" fmla="*/ 4237884 h 4237884"/>
              <a:gd name="connsiteX4" fmla="*/ 0 w 9812621"/>
              <a:gd name="connsiteY4" fmla="*/ 4237884 h 42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2621" h="4237884">
                <a:moveTo>
                  <a:pt x="5219462" y="0"/>
                </a:moveTo>
                <a:lnTo>
                  <a:pt x="9812621" y="0"/>
                </a:lnTo>
                <a:lnTo>
                  <a:pt x="9812621" y="688219"/>
                </a:lnTo>
                <a:lnTo>
                  <a:pt x="5440784" y="4237884"/>
                </a:lnTo>
                <a:lnTo>
                  <a:pt x="0" y="42378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14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16"/>
            </p:custDataLst>
          </p:nvPr>
        </p:nvSpPr>
        <p:spPr>
          <a:xfrm flipH="1">
            <a:off x="7919936" y="121601"/>
            <a:ext cx="915755" cy="973619"/>
          </a:xfrm>
          <a:prstGeom prst="round2SameRect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27">
            <a:alphaModFix amt="70000"/>
          </a:blip>
          <a:srcRect/>
          <a:stretch>
            <a:fillRect/>
          </a:stretch>
        </p:blipFill>
        <p:spPr>
          <a:xfrm>
            <a:off x="7748343" y="255644"/>
            <a:ext cx="1258940" cy="61517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8"/>
            </p:custDataLst>
          </p:nvPr>
        </p:nvSpPr>
        <p:spPr>
          <a:xfrm>
            <a:off x="377855" y="513160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19"/>
            </p:custDataLst>
          </p:nvPr>
        </p:nvSpPr>
        <p:spPr>
          <a:xfrm>
            <a:off x="377855" y="608411"/>
            <a:ext cx="54000" cy="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20"/>
            </p:custDataLst>
          </p:nvPr>
        </p:nvSpPr>
        <p:spPr>
          <a:xfrm>
            <a:off x="377855" y="703661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21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2"/>
            </p:custDataLst>
          </p:nvPr>
        </p:nvSpPr>
        <p:spPr>
          <a:xfrm>
            <a:off x="521970" y="97631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3"/>
            </p:custDataLst>
          </p:nvPr>
        </p:nvSpPr>
        <p:spPr>
          <a:xfrm>
            <a:off x="521970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5"/>
            </p:custDataLst>
          </p:nvPr>
        </p:nvSpPr>
        <p:spPr>
          <a:xfrm>
            <a:off x="6565487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Consolas" panose="020B0609020204030204" pitchFamily="49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5A2E9">
                  <a:alpha val="0"/>
                </a:srgbClr>
              </a:gs>
              <a:gs pos="78000">
                <a:schemeClr val="accent3">
                  <a:alpha val="19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504833" y="4235"/>
            <a:ext cx="8639168" cy="4657896"/>
          </a:xfrm>
          <a:custGeom>
            <a:avLst/>
            <a:gdLst>
              <a:gd name="connsiteX0" fmla="*/ 7649010 w 11518890"/>
              <a:gd name="connsiteY0" fmla="*/ 0 h 6210528"/>
              <a:gd name="connsiteX1" fmla="*/ 11518890 w 11518890"/>
              <a:gd name="connsiteY1" fmla="*/ 0 h 6210528"/>
              <a:gd name="connsiteX2" fmla="*/ 11518890 w 11518890"/>
              <a:gd name="connsiteY2" fmla="*/ 546525 h 6210528"/>
              <a:gd name="connsiteX3" fmla="*/ 4542991 w 11518890"/>
              <a:gd name="connsiteY3" fmla="*/ 6210528 h 6210528"/>
              <a:gd name="connsiteX4" fmla="*/ 0 w 11518890"/>
              <a:gd name="connsiteY4" fmla="*/ 6210528 h 621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8890" h="6210528">
                <a:moveTo>
                  <a:pt x="7649010" y="0"/>
                </a:moveTo>
                <a:lnTo>
                  <a:pt x="11518890" y="0"/>
                </a:lnTo>
                <a:lnTo>
                  <a:pt x="11518890" y="546525"/>
                </a:lnTo>
                <a:lnTo>
                  <a:pt x="4542991" y="6210528"/>
                </a:lnTo>
                <a:lnTo>
                  <a:pt x="0" y="6210528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24000"/>
                </a:schemeClr>
              </a:gs>
              <a:gs pos="59000">
                <a:schemeClr val="bg1">
                  <a:alpha val="0"/>
                </a:schemeClr>
              </a:gs>
              <a:gs pos="31000">
                <a:schemeClr val="bg1">
                  <a:alpha val="19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8" name="任意多边形: 形状 17"/>
          <p:cNvSpPr/>
          <p:nvPr userDrawn="1">
            <p:custDataLst>
              <p:tags r:id="rId15"/>
            </p:custDataLst>
          </p:nvPr>
        </p:nvSpPr>
        <p:spPr>
          <a:xfrm>
            <a:off x="1784535" y="1960852"/>
            <a:ext cx="7359466" cy="3178413"/>
          </a:xfrm>
          <a:custGeom>
            <a:avLst/>
            <a:gdLst>
              <a:gd name="connsiteX0" fmla="*/ 5219462 w 9812621"/>
              <a:gd name="connsiteY0" fmla="*/ 0 h 4237884"/>
              <a:gd name="connsiteX1" fmla="*/ 9812621 w 9812621"/>
              <a:gd name="connsiteY1" fmla="*/ 0 h 4237884"/>
              <a:gd name="connsiteX2" fmla="*/ 9812621 w 9812621"/>
              <a:gd name="connsiteY2" fmla="*/ 688219 h 4237884"/>
              <a:gd name="connsiteX3" fmla="*/ 5440784 w 9812621"/>
              <a:gd name="connsiteY3" fmla="*/ 4237884 h 4237884"/>
              <a:gd name="connsiteX4" fmla="*/ 0 w 9812621"/>
              <a:gd name="connsiteY4" fmla="*/ 4237884 h 42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2621" h="4237884">
                <a:moveTo>
                  <a:pt x="5219462" y="0"/>
                </a:moveTo>
                <a:lnTo>
                  <a:pt x="9812621" y="0"/>
                </a:lnTo>
                <a:lnTo>
                  <a:pt x="9812621" y="688219"/>
                </a:lnTo>
                <a:lnTo>
                  <a:pt x="5440784" y="4237884"/>
                </a:lnTo>
                <a:lnTo>
                  <a:pt x="0" y="423788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14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0" name="同侧圆角矩形 25"/>
          <p:cNvSpPr/>
          <p:nvPr userDrawn="1">
            <p:custDataLst>
              <p:tags r:id="rId16"/>
            </p:custDataLst>
          </p:nvPr>
        </p:nvSpPr>
        <p:spPr>
          <a:xfrm flipH="1">
            <a:off x="7919936" y="121601"/>
            <a:ext cx="915755" cy="973619"/>
          </a:xfrm>
          <a:prstGeom prst="round2SameRect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4000">
                <a:schemeClr val="accent3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 rotWithShape="1">
          <a:blip r:embed="rId27">
            <a:alphaModFix amt="70000"/>
          </a:blip>
          <a:srcRect/>
          <a:stretch>
            <a:fillRect/>
          </a:stretch>
        </p:blipFill>
        <p:spPr>
          <a:xfrm>
            <a:off x="7748343" y="255644"/>
            <a:ext cx="1258940" cy="615170"/>
          </a:xfrm>
          <a:prstGeom prst="rect">
            <a:avLst/>
          </a:prstGeom>
        </p:spPr>
      </p:pic>
      <p:sp>
        <p:nvSpPr>
          <p:cNvPr id="12" name="椭圆 11"/>
          <p:cNvSpPr/>
          <p:nvPr userDrawn="1">
            <p:custDataLst>
              <p:tags r:id="rId18"/>
            </p:custDataLst>
          </p:nvPr>
        </p:nvSpPr>
        <p:spPr>
          <a:xfrm>
            <a:off x="377855" y="513160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3" name="椭圆 12"/>
          <p:cNvSpPr/>
          <p:nvPr userDrawn="1">
            <p:custDataLst>
              <p:tags r:id="rId19"/>
            </p:custDataLst>
          </p:nvPr>
        </p:nvSpPr>
        <p:spPr>
          <a:xfrm>
            <a:off x="377855" y="608411"/>
            <a:ext cx="54000" cy="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20"/>
            </p:custDataLst>
          </p:nvPr>
        </p:nvSpPr>
        <p:spPr>
          <a:xfrm>
            <a:off x="377855" y="703661"/>
            <a:ext cx="54000" cy="54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21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2"/>
            </p:custDataLst>
          </p:nvPr>
        </p:nvSpPr>
        <p:spPr>
          <a:xfrm>
            <a:off x="521970" y="97631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3"/>
            </p:custDataLst>
          </p:nvPr>
        </p:nvSpPr>
        <p:spPr>
          <a:xfrm>
            <a:off x="521970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5592522B-0F24-4480-B9DD-A9474A6880D6}" type="datetimeFigureOut">
              <a:rPr lang="zh-CN" altLang="en-US" smtClean="0"/>
              <a:pPr/>
              <a:t>2025/3/14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5"/>
            </p:custDataLst>
          </p:nvPr>
        </p:nvSpPr>
        <p:spPr>
          <a:xfrm>
            <a:off x="6565487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E5F26B5-172A-4DC2-B0B7-181CFC56B87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Consolas" panose="020B0609020204030204" pitchFamily="49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Consolas" panose="020B06090202040302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Consolas" panose="020B0609020204030204" pitchFamily="49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7.xml"/><Relationship Id="rId4" Type="http://schemas.openxmlformats.org/officeDocument/2006/relationships/tags" Target="../tags/tag29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3" Type="http://schemas.openxmlformats.org/officeDocument/2006/relationships/tags" Target="../tags/tag355.xml"/><Relationship Id="rId7" Type="http://schemas.openxmlformats.org/officeDocument/2006/relationships/tags" Target="../tags/tag35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5" Type="http://schemas.openxmlformats.org/officeDocument/2006/relationships/tags" Target="../tags/tag357.xml"/><Relationship Id="rId10" Type="http://schemas.openxmlformats.org/officeDocument/2006/relationships/tags" Target="../tags/tag362.xml"/><Relationship Id="rId4" Type="http://schemas.openxmlformats.org/officeDocument/2006/relationships/tags" Target="../tags/tag356.xml"/><Relationship Id="rId9" Type="http://schemas.openxmlformats.org/officeDocument/2006/relationships/tags" Target="../tags/tag36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13" Type="http://schemas.openxmlformats.org/officeDocument/2006/relationships/tags" Target="../tags/tag376.xml"/><Relationship Id="rId18" Type="http://schemas.openxmlformats.org/officeDocument/2006/relationships/image" Target="../media/image17.jpeg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17" Type="http://schemas.openxmlformats.org/officeDocument/2006/relationships/image" Target="../media/image16.jpeg"/><Relationship Id="rId2" Type="http://schemas.openxmlformats.org/officeDocument/2006/relationships/tags" Target="../tags/tag365.xml"/><Relationship Id="rId16" Type="http://schemas.openxmlformats.org/officeDocument/2006/relationships/image" Target="../media/image15.jpeg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5" Type="http://schemas.openxmlformats.org/officeDocument/2006/relationships/tags" Target="../tags/tag368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373.xml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85.xml"/><Relationship Id="rId13" Type="http://schemas.openxmlformats.org/officeDocument/2006/relationships/tags" Target="../tags/tag390.xml"/><Relationship Id="rId18" Type="http://schemas.openxmlformats.org/officeDocument/2006/relationships/image" Target="../media/image18.jpeg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12" Type="http://schemas.openxmlformats.org/officeDocument/2006/relationships/tags" Target="../tags/tag389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379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tags" Target="../tags/tag388.xml"/><Relationship Id="rId5" Type="http://schemas.openxmlformats.org/officeDocument/2006/relationships/tags" Target="../tags/tag382.xml"/><Relationship Id="rId15" Type="http://schemas.openxmlformats.org/officeDocument/2006/relationships/tags" Target="../tags/tag392.xml"/><Relationship Id="rId10" Type="http://schemas.openxmlformats.org/officeDocument/2006/relationships/tags" Target="../tags/tag387.xml"/><Relationship Id="rId4" Type="http://schemas.openxmlformats.org/officeDocument/2006/relationships/tags" Target="../tags/tag381.xml"/><Relationship Id="rId9" Type="http://schemas.openxmlformats.org/officeDocument/2006/relationships/tags" Target="../tags/tag386.xml"/><Relationship Id="rId14" Type="http://schemas.openxmlformats.org/officeDocument/2006/relationships/tags" Target="../tags/tag39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10" Type="http://schemas.openxmlformats.org/officeDocument/2006/relationships/image" Target="../media/image19.jpeg"/><Relationship Id="rId4" Type="http://schemas.openxmlformats.org/officeDocument/2006/relationships/tags" Target="../tags/tag39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10.xml"/><Relationship Id="rId13" Type="http://schemas.openxmlformats.org/officeDocument/2006/relationships/tags" Target="../tags/tag415.xml"/><Relationship Id="rId18" Type="http://schemas.openxmlformats.org/officeDocument/2006/relationships/image" Target="../media/image21.jpeg"/><Relationship Id="rId3" Type="http://schemas.openxmlformats.org/officeDocument/2006/relationships/tags" Target="../tags/tag405.xml"/><Relationship Id="rId7" Type="http://schemas.openxmlformats.org/officeDocument/2006/relationships/tags" Target="../tags/tag409.xml"/><Relationship Id="rId12" Type="http://schemas.openxmlformats.org/officeDocument/2006/relationships/tags" Target="../tags/tag414.xml"/><Relationship Id="rId17" Type="http://schemas.openxmlformats.org/officeDocument/2006/relationships/image" Target="../media/image20.jpeg"/><Relationship Id="rId2" Type="http://schemas.openxmlformats.org/officeDocument/2006/relationships/tags" Target="../tags/tag404.xml"/><Relationship Id="rId16" Type="http://schemas.openxmlformats.org/officeDocument/2006/relationships/notesSlide" Target="../notesSlides/notesSlide9.xml"/><Relationship Id="rId1" Type="http://schemas.openxmlformats.org/officeDocument/2006/relationships/tags" Target="../tags/tag403.xml"/><Relationship Id="rId6" Type="http://schemas.openxmlformats.org/officeDocument/2006/relationships/tags" Target="../tags/tag408.xml"/><Relationship Id="rId11" Type="http://schemas.openxmlformats.org/officeDocument/2006/relationships/tags" Target="../tags/tag413.xml"/><Relationship Id="rId5" Type="http://schemas.openxmlformats.org/officeDocument/2006/relationships/tags" Target="../tags/tag40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12.xml"/><Relationship Id="rId4" Type="http://schemas.openxmlformats.org/officeDocument/2006/relationships/tags" Target="../tags/tag406.xml"/><Relationship Id="rId9" Type="http://schemas.openxmlformats.org/officeDocument/2006/relationships/tags" Target="../tags/tag411.xml"/><Relationship Id="rId14" Type="http://schemas.openxmlformats.org/officeDocument/2006/relationships/tags" Target="../tags/tag4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2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19.xml"/><Relationship Id="rId7" Type="http://schemas.openxmlformats.org/officeDocument/2006/relationships/tags" Target="../tags/tag423.xml"/><Relationship Id="rId12" Type="http://schemas.openxmlformats.org/officeDocument/2006/relationships/tags" Target="../tags/tag428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tags" Target="../tags/tag427.xml"/><Relationship Id="rId5" Type="http://schemas.openxmlformats.org/officeDocument/2006/relationships/tags" Target="../tags/tag421.xml"/><Relationship Id="rId15" Type="http://schemas.openxmlformats.org/officeDocument/2006/relationships/image" Target="../media/image23.png"/><Relationship Id="rId10" Type="http://schemas.openxmlformats.org/officeDocument/2006/relationships/tags" Target="../tags/tag426.xml"/><Relationship Id="rId4" Type="http://schemas.openxmlformats.org/officeDocument/2006/relationships/tags" Target="../tags/tag420.xml"/><Relationship Id="rId9" Type="http://schemas.openxmlformats.org/officeDocument/2006/relationships/tags" Target="../tags/tag425.xml"/><Relationship Id="rId1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13" Type="http://schemas.openxmlformats.org/officeDocument/2006/relationships/tags" Target="../tags/tag444.xml"/><Relationship Id="rId3" Type="http://schemas.openxmlformats.org/officeDocument/2006/relationships/tags" Target="../tags/tag434.xml"/><Relationship Id="rId7" Type="http://schemas.openxmlformats.org/officeDocument/2006/relationships/tags" Target="../tags/tag438.xml"/><Relationship Id="rId12" Type="http://schemas.openxmlformats.org/officeDocument/2006/relationships/tags" Target="../tags/tag443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11" Type="http://schemas.openxmlformats.org/officeDocument/2006/relationships/tags" Target="../tags/tag442.xml"/><Relationship Id="rId5" Type="http://schemas.openxmlformats.org/officeDocument/2006/relationships/tags" Target="../tags/tag436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441.xml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tags" Target="../tags/tag4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notesSlide" Target="../notesSlides/notesSlide11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5" Type="http://schemas.openxmlformats.org/officeDocument/2006/relationships/tags" Target="../tags/tag450.xml"/><Relationship Id="rId10" Type="http://schemas.openxmlformats.org/officeDocument/2006/relationships/tags" Target="../tags/tag455.xml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tags" Target="../tags/tag469.xml"/><Relationship Id="rId3" Type="http://schemas.openxmlformats.org/officeDocument/2006/relationships/tags" Target="../tags/tag459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2" Type="http://schemas.openxmlformats.org/officeDocument/2006/relationships/tags" Target="../tags/tag458.xml"/><Relationship Id="rId16" Type="http://schemas.openxmlformats.org/officeDocument/2006/relationships/notesSlide" Target="../notesSlides/notesSlide12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5" Type="http://schemas.openxmlformats.org/officeDocument/2006/relationships/tags" Target="../tags/tag461.xml"/><Relationship Id="rId15" Type="http://schemas.openxmlformats.org/officeDocument/2006/relationships/slideLayout" Target="../slideLayouts/slideLayout29.xml"/><Relationship Id="rId10" Type="http://schemas.openxmlformats.org/officeDocument/2006/relationships/tags" Target="../tags/tag466.xml"/><Relationship Id="rId4" Type="http://schemas.openxmlformats.org/officeDocument/2006/relationships/tags" Target="../tags/tag460.xml"/><Relationship Id="rId9" Type="http://schemas.openxmlformats.org/officeDocument/2006/relationships/tags" Target="../tags/tag465.xml"/><Relationship Id="rId14" Type="http://schemas.openxmlformats.org/officeDocument/2006/relationships/tags" Target="../tags/tag4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image" Target="../media/image25.jpe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78.xml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9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86.xml"/><Relationship Id="rId7" Type="http://schemas.openxmlformats.org/officeDocument/2006/relationships/tags" Target="../tags/tag490.xml"/><Relationship Id="rId12" Type="http://schemas.openxmlformats.org/officeDocument/2006/relationships/tags" Target="../tags/tag495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tags" Target="../tags/tag489.xml"/><Relationship Id="rId11" Type="http://schemas.openxmlformats.org/officeDocument/2006/relationships/tags" Target="../tags/tag494.xml"/><Relationship Id="rId5" Type="http://schemas.openxmlformats.org/officeDocument/2006/relationships/tags" Target="../tags/tag488.xml"/><Relationship Id="rId15" Type="http://schemas.openxmlformats.org/officeDocument/2006/relationships/image" Target="../media/image26.png"/><Relationship Id="rId10" Type="http://schemas.openxmlformats.org/officeDocument/2006/relationships/tags" Target="../tags/tag493.xml"/><Relationship Id="rId4" Type="http://schemas.openxmlformats.org/officeDocument/2006/relationships/tags" Target="../tags/tag487.xml"/><Relationship Id="rId9" Type="http://schemas.openxmlformats.org/officeDocument/2006/relationships/tags" Target="../tags/tag492.xml"/><Relationship Id="rId1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50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00.xml"/><Relationship Id="rId7" Type="http://schemas.openxmlformats.org/officeDocument/2006/relationships/tags" Target="../tags/tag504.xml"/><Relationship Id="rId12" Type="http://schemas.openxmlformats.org/officeDocument/2006/relationships/tags" Target="../tags/tag509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tags" Target="../tags/tag503.xml"/><Relationship Id="rId11" Type="http://schemas.openxmlformats.org/officeDocument/2006/relationships/tags" Target="../tags/tag508.xml"/><Relationship Id="rId5" Type="http://schemas.openxmlformats.org/officeDocument/2006/relationships/tags" Target="../tags/tag502.xml"/><Relationship Id="rId10" Type="http://schemas.openxmlformats.org/officeDocument/2006/relationships/tags" Target="../tags/tag507.xml"/><Relationship Id="rId4" Type="http://schemas.openxmlformats.org/officeDocument/2006/relationships/tags" Target="../tags/tag501.xml"/><Relationship Id="rId9" Type="http://schemas.openxmlformats.org/officeDocument/2006/relationships/tags" Target="../tags/tag506.xml"/><Relationship Id="rId1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12" Type="http://schemas.openxmlformats.org/officeDocument/2006/relationships/tags" Target="../tags/tag521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11" Type="http://schemas.openxmlformats.org/officeDocument/2006/relationships/tags" Target="../tags/tag520.xml"/><Relationship Id="rId5" Type="http://schemas.openxmlformats.org/officeDocument/2006/relationships/tags" Target="../tags/tag514.xml"/><Relationship Id="rId15" Type="http://schemas.openxmlformats.org/officeDocument/2006/relationships/image" Target="../media/image27.jpeg"/><Relationship Id="rId10" Type="http://schemas.openxmlformats.org/officeDocument/2006/relationships/tags" Target="../tags/tag519.xml"/><Relationship Id="rId4" Type="http://schemas.openxmlformats.org/officeDocument/2006/relationships/tags" Target="../tags/tag513.xml"/><Relationship Id="rId9" Type="http://schemas.openxmlformats.org/officeDocument/2006/relationships/tags" Target="../tags/tag518.xml"/><Relationship Id="rId1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12" Type="http://schemas.openxmlformats.org/officeDocument/2006/relationships/tags" Target="../tags/tag536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tags" Target="../tags/tag535.xml"/><Relationship Id="rId5" Type="http://schemas.openxmlformats.org/officeDocument/2006/relationships/tags" Target="../tags/tag529.xml"/><Relationship Id="rId10" Type="http://schemas.openxmlformats.org/officeDocument/2006/relationships/tags" Target="../tags/tag534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44.xml"/><Relationship Id="rId3" Type="http://schemas.openxmlformats.org/officeDocument/2006/relationships/tags" Target="../tags/tag539.xml"/><Relationship Id="rId7" Type="http://schemas.openxmlformats.org/officeDocument/2006/relationships/tags" Target="../tags/tag543.xml"/><Relationship Id="rId12" Type="http://schemas.openxmlformats.org/officeDocument/2006/relationships/image" Target="../media/image30.jpg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11" Type="http://schemas.openxmlformats.org/officeDocument/2006/relationships/image" Target="../media/image29.jpeg"/><Relationship Id="rId5" Type="http://schemas.openxmlformats.org/officeDocument/2006/relationships/tags" Target="../tags/tag54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40.xml"/><Relationship Id="rId9" Type="http://schemas.openxmlformats.org/officeDocument/2006/relationships/tags" Target="../tags/tag5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3" Type="http://schemas.openxmlformats.org/officeDocument/2006/relationships/tags" Target="../tags/tag303.xml"/><Relationship Id="rId7" Type="http://schemas.openxmlformats.org/officeDocument/2006/relationships/tags" Target="../tags/tag307.xml"/><Relationship Id="rId12" Type="http://schemas.openxmlformats.org/officeDocument/2006/relationships/image" Target="../media/image9.jpeg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05.xml"/><Relationship Id="rId10" Type="http://schemas.openxmlformats.org/officeDocument/2006/relationships/tags" Target="../tags/tag310.xml"/><Relationship Id="rId4" Type="http://schemas.openxmlformats.org/officeDocument/2006/relationships/tags" Target="../tags/tag304.xml"/><Relationship Id="rId9" Type="http://schemas.openxmlformats.org/officeDocument/2006/relationships/tags" Target="../tags/tag30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image" Target="../media/image10.pn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31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14.xml"/><Relationship Id="rId9" Type="http://schemas.openxmlformats.org/officeDocument/2006/relationships/tags" Target="../tags/tag3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image" Target="../media/image11.jpeg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32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6.xml"/><Relationship Id="rId9" Type="http://schemas.openxmlformats.org/officeDocument/2006/relationships/tags" Target="../tags/tag33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39.xml"/><Relationship Id="rId3" Type="http://schemas.openxmlformats.org/officeDocument/2006/relationships/tags" Target="../tags/tag334.xml"/><Relationship Id="rId7" Type="http://schemas.openxmlformats.org/officeDocument/2006/relationships/tags" Target="../tags/tag338.xml"/><Relationship Id="rId12" Type="http://schemas.openxmlformats.org/officeDocument/2006/relationships/image" Target="../media/image13.png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11" Type="http://schemas.openxmlformats.org/officeDocument/2006/relationships/image" Target="../media/image12.jpeg"/><Relationship Id="rId5" Type="http://schemas.openxmlformats.org/officeDocument/2006/relationships/tags" Target="../tags/tag33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35.xml"/><Relationship Id="rId9" Type="http://schemas.openxmlformats.org/officeDocument/2006/relationships/tags" Target="../tags/tag3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3" Type="http://schemas.openxmlformats.org/officeDocument/2006/relationships/tags" Target="../tags/tag343.xml"/><Relationship Id="rId7" Type="http://schemas.openxmlformats.org/officeDocument/2006/relationships/tags" Target="../tags/tag347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11" Type="http://schemas.openxmlformats.org/officeDocument/2006/relationships/image" Target="../media/image14.jpeg"/><Relationship Id="rId5" Type="http://schemas.openxmlformats.org/officeDocument/2006/relationships/tags" Target="../tags/tag34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44.xml"/><Relationship Id="rId9" Type="http://schemas.openxmlformats.org/officeDocument/2006/relationships/tags" Target="../tags/tag3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28650" y="1202263"/>
            <a:ext cx="3555262" cy="19286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基于姿态捕获的超低带宽</a:t>
            </a:r>
            <a:br>
              <a:rPr lang="en-US" altLang="zh-CN" dirty="0"/>
            </a:br>
            <a:r>
              <a:rPr lang="zh-CN" altLang="en-US" dirty="0"/>
              <a:t>视频会议系统  </a:t>
            </a:r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4"/>
            </p:custDataLst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汇报人: 肖阳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9267A3-4348-B646-1A18-785275BB61AE}"/>
              </a:ext>
            </a:extLst>
          </p:cNvPr>
          <p:cNvSpPr txBox="1"/>
          <p:nvPr/>
        </p:nvSpPr>
        <p:spPr>
          <a:xfrm>
            <a:off x="822632" y="4303251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endParaRPr lang="zh-CN" altLang="en-US" sz="1200" b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创新理念</a:t>
            </a:r>
          </a:p>
        </p:txBody>
      </p:sp>
      <p:sp useBgFill="1"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521771" y="1462564"/>
            <a:ext cx="3898922" cy="2873693"/>
          </a:xfrm>
          <a:prstGeom prst="roundRect">
            <a:avLst>
              <a:gd name="adj" fmla="val 6714"/>
            </a:avLst>
          </a:prstGeom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521771" y="1462564"/>
            <a:ext cx="3898922" cy="2873693"/>
          </a:xfrm>
          <a:prstGeom prst="roundRect">
            <a:avLst>
              <a:gd name="adj" fmla="val 6714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5"/>
            </p:custDataLst>
          </p:nvPr>
        </p:nvSpPr>
        <p:spPr>
          <a:xfrm>
            <a:off x="934340" y="2185274"/>
            <a:ext cx="3486353" cy="551204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1" h="1157">
                <a:moveTo>
                  <a:pt x="193" y="0"/>
                </a:moveTo>
                <a:lnTo>
                  <a:pt x="4866" y="0"/>
                </a:lnTo>
                <a:cubicBezTo>
                  <a:pt x="4873" y="0"/>
                  <a:pt x="4879" y="0"/>
                  <a:pt x="4886" y="1"/>
                </a:cubicBezTo>
                <a:lnTo>
                  <a:pt x="4886" y="1"/>
                </a:lnTo>
                <a:lnTo>
                  <a:pt x="6711" y="1"/>
                </a:lnTo>
                <a:lnTo>
                  <a:pt x="6711" y="1156"/>
                </a:lnTo>
                <a:lnTo>
                  <a:pt x="4886" y="1156"/>
                </a:lnTo>
                <a:lnTo>
                  <a:pt x="4886" y="1156"/>
                </a:lnTo>
                <a:cubicBezTo>
                  <a:pt x="4879" y="1157"/>
                  <a:pt x="4873" y="1157"/>
                  <a:pt x="4866" y="1157"/>
                </a:cubicBezTo>
                <a:lnTo>
                  <a:pt x="193" y="1157"/>
                </a:lnTo>
                <a:cubicBezTo>
                  <a:pt x="86" y="1157"/>
                  <a:pt x="0" y="1071"/>
                  <a:pt x="0" y="964"/>
                </a:cubicBezTo>
                <a:lnTo>
                  <a:pt x="0" y="193"/>
                </a:lnTo>
                <a:cubicBezTo>
                  <a:pt x="0" y="86"/>
                  <a:pt x="86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346948" tIns="62388" rIns="759380" bIns="61912" rtlCol="0" anchor="ctr">
            <a:noAutofit/>
          </a:bodyPr>
          <a:lstStyle/>
          <a:p>
            <a:pPr algn="ctr"/>
            <a:r>
              <a:rPr lang="zh-CN" altLang="zh-CN" sz="18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原理革新</a:t>
            </a:r>
          </a:p>
        </p:txBody>
      </p:sp>
      <p:sp>
        <p:nvSpPr>
          <p:cNvPr id="29" name="圆角矩形 28"/>
          <p:cNvSpPr/>
          <p:nvPr>
            <p:custDataLst>
              <p:tags r:id="rId6"/>
            </p:custDataLst>
          </p:nvPr>
        </p:nvSpPr>
        <p:spPr>
          <a:xfrm>
            <a:off x="4724641" y="1462564"/>
            <a:ext cx="3898922" cy="2873693"/>
          </a:xfrm>
          <a:prstGeom prst="roundRect">
            <a:avLst>
              <a:gd name="adj" fmla="val 6714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1206433" scaled="0"/>
          </a:gradFill>
          <a:ln w="3175" cap="flat" cmpd="sng" algn="ctr">
            <a:solidFill>
              <a:schemeClr val="accent1">
                <a:lumMod val="75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0" dist="101600" dir="5399998" algn="c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7"/>
            </p:custDataLst>
          </p:nvPr>
        </p:nvSpPr>
        <p:spPr>
          <a:xfrm>
            <a:off x="5137211" y="2185274"/>
            <a:ext cx="3485877" cy="551204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11" h="1157">
                <a:moveTo>
                  <a:pt x="193" y="0"/>
                </a:moveTo>
                <a:lnTo>
                  <a:pt x="4866" y="0"/>
                </a:lnTo>
                <a:cubicBezTo>
                  <a:pt x="4873" y="0"/>
                  <a:pt x="4879" y="0"/>
                  <a:pt x="4886" y="1"/>
                </a:cubicBezTo>
                <a:lnTo>
                  <a:pt x="4886" y="1"/>
                </a:lnTo>
                <a:lnTo>
                  <a:pt x="6711" y="1"/>
                </a:lnTo>
                <a:lnTo>
                  <a:pt x="6711" y="1156"/>
                </a:lnTo>
                <a:lnTo>
                  <a:pt x="4886" y="1156"/>
                </a:lnTo>
                <a:lnTo>
                  <a:pt x="4886" y="1156"/>
                </a:lnTo>
                <a:cubicBezTo>
                  <a:pt x="4879" y="1157"/>
                  <a:pt x="4873" y="1157"/>
                  <a:pt x="4866" y="1157"/>
                </a:cubicBezTo>
                <a:lnTo>
                  <a:pt x="193" y="1157"/>
                </a:lnTo>
                <a:cubicBezTo>
                  <a:pt x="86" y="1157"/>
                  <a:pt x="0" y="1071"/>
                  <a:pt x="0" y="964"/>
                </a:cubicBezTo>
                <a:lnTo>
                  <a:pt x="0" y="193"/>
                </a:lnTo>
                <a:cubicBezTo>
                  <a:pt x="0" y="86"/>
                  <a:pt x="86" y="0"/>
                  <a:pt x="193" y="0"/>
                </a:cubicBezTo>
                <a:close/>
              </a:path>
            </a:pathLst>
          </a:custGeom>
          <a:solidFill>
            <a:schemeClr val="lt1"/>
          </a:solidFill>
        </p:spPr>
        <p:txBody>
          <a:bodyPr wrap="square" lIns="333137" tIns="62388" rIns="772715" bIns="61912" rtlCol="0" anchor="ctr">
            <a:noAutofit/>
          </a:bodyPr>
          <a:lstStyle/>
          <a:p>
            <a:pPr algn="ctr"/>
            <a:r>
              <a:rPr lang="zh-CN" altLang="zh-CN" sz="1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面向未来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2204443" y="1580237"/>
            <a:ext cx="533577" cy="490224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934340" y="2967060"/>
            <a:ext cx="3272446" cy="10614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预先传输人物模型，通话中仅传输人体姿态数据，带宽需求降低至约1kb/s（</a:t>
            </a:r>
            <a:r>
              <a:rPr lang="en-US" altLang="zh-CN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30FPS</a:t>
            </a: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）。</a:t>
            </a: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407314" y="1580237"/>
            <a:ext cx="533577" cy="490224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5137211" y="2967060"/>
            <a:ext cx="3272446" cy="10614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在VR/AR会议中，实时传输3D环境是不现实的，我们的技术是未来视频会议的必然选择。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核心技术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22000" y="1743742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基于深度学习的实时人体姿态估计，精度高达95%以上。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22000" y="1251274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800" b="1" dirty="0">
                <a:solidFill>
                  <a:schemeClr val="accent1"/>
                </a:solidFill>
                <a:latin typeface="+mn-ea"/>
                <a:cs typeface="+mn-ea"/>
              </a:rPr>
              <a:t>MediaPipe Pose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22000" y="3469285"/>
            <a:ext cx="2465425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接收端基于姿态数据对预先传输的初始帧进行变形和平滑化处理，重建高质量视频画面。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22000" y="2970149"/>
            <a:ext cx="2465425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800" b="1" dirty="0">
                <a:solidFill>
                  <a:schemeClr val="accent1"/>
                </a:solidFill>
                <a:latin typeface="+mn-ea"/>
                <a:cs typeface="+mn-ea"/>
              </a:rPr>
              <a:t>实时渲染与重建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156804" y="2587224"/>
            <a:ext cx="2465426" cy="6311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仅传输人体关节数据，相比传统视频传输，数据量减少99%以上。</a:t>
            </a: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6156804" y="2086660"/>
            <a:ext cx="2465426" cy="45639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800" b="1" dirty="0">
                <a:solidFill>
                  <a:schemeClr val="accent1"/>
                </a:solidFill>
                <a:latin typeface="+mn-ea"/>
                <a:cs typeface="+mn-ea"/>
              </a:rPr>
              <a:t>姿态数据传输</a:t>
            </a:r>
          </a:p>
        </p:txBody>
      </p:sp>
      <p:pic>
        <p:nvPicPr>
          <p:cNvPr id="25" name="图片 24" descr="/data/temp/811e018b-fef0-11ef-94ec-665bf6d9dd25.jpg811e018b-fef0-11ef-94ec-665bf6d9dd25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/>
          <a:srcRect l="27676" t="11650" r="14559" b="1677"/>
          <a:stretch>
            <a:fillRect/>
          </a:stretch>
        </p:blipFill>
        <p:spPr>
          <a:xfrm>
            <a:off x="3238670" y="132700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811e0251-fef0-11ef-94ec-665bf6d9dd25.jpg811e0251-fef0-11ef-94ec-665bf6d9dd2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/>
          <a:srcRect/>
          <a:stretch>
            <a:fillRect/>
          </a:stretch>
        </p:blipFill>
        <p:spPr>
          <a:xfrm>
            <a:off x="4708929" y="2161911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811e0194-fef0-11ef-94ec-665bf6d9dd25.jpg811e0194-fef0-11ef-94ec-665bf6d9dd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rcRect l="16647" r="16647"/>
          <a:stretch>
            <a:fillRect/>
          </a:stretch>
        </p:blipFill>
        <p:spPr>
          <a:xfrm>
            <a:off x="3242480" y="2946335"/>
            <a:ext cx="1215062" cy="1215062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2"/>
            </p:custDataLst>
          </p:nvPr>
        </p:nvSpPr>
        <p:spPr>
          <a:xfrm>
            <a:off x="3238670" y="2161911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01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3"/>
            </p:custDataLst>
          </p:nvPr>
        </p:nvSpPr>
        <p:spPr>
          <a:xfrm>
            <a:off x="5543839" y="2997296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02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4"/>
            </p:custDataLst>
          </p:nvPr>
        </p:nvSpPr>
        <p:spPr>
          <a:xfrm>
            <a:off x="3238670" y="3781244"/>
            <a:ext cx="379794" cy="379794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latin typeface="+mn-ea"/>
                <a:cs typeface="+mn-ea"/>
                <a:sym typeface="+mn-ea"/>
              </a:rPr>
              <a:t>03</a:t>
            </a:r>
            <a:endParaRPr lang="zh-CN" altLang="en-US" sz="12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5140104" y="0"/>
            <a:ext cx="4003896" cy="39624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21970" y="270034"/>
            <a:ext cx="4770596" cy="540068"/>
          </a:xfrm>
        </p:spPr>
        <p:txBody>
          <a:bodyPr/>
          <a:lstStyle/>
          <a:p>
            <a:r>
              <a:rPr lang="zh-CN" altLang="en-US"/>
              <a:t>技术创新</a:t>
            </a:r>
          </a:p>
        </p:txBody>
      </p:sp>
      <p:pic>
        <p:nvPicPr>
          <p:cNvPr id="23" name="图片 22" descr="/data/temp/7fde6aa9-fef0-11ef-8fd4-46c1e72cda3d.jpg@base@tag=imgScale&amp;m=1&amp;w=2181&amp;h=1770&amp;q=957fde6aa9-fef0-11ef-8fd4-46c1e72cda3d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/>
          <a:srcRect l="8955" r="8955"/>
          <a:stretch>
            <a:fillRect/>
          </a:stretch>
        </p:blipFill>
        <p:spPr>
          <a:xfrm>
            <a:off x="3251596" y="359546"/>
            <a:ext cx="5892404" cy="4783955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524462" y="1378177"/>
            <a:ext cx="410556" cy="410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solidFill>
                  <a:schemeClr val="lt1">
                    <a:lumMod val="100000"/>
                  </a:schemeClr>
                </a:solidFill>
                <a:latin typeface="Consolas" panose="020B0609020204030204" pitchFamily="49" charset="0"/>
                <a:cs typeface="+mn-ea"/>
                <a:sym typeface="+mn-ea"/>
              </a:rPr>
              <a:t>01</a:t>
            </a: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>
          <a:xfrm>
            <a:off x="524462" y="2572322"/>
            <a:ext cx="410556" cy="410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solidFill>
                  <a:schemeClr val="lt1">
                    <a:lumMod val="100000"/>
                  </a:schemeClr>
                </a:solidFill>
                <a:latin typeface="Consolas" panose="020B0609020204030204" pitchFamily="49" charset="0"/>
                <a:cs typeface="+mn-ea"/>
                <a:sym typeface="+mn-ea"/>
              </a:rPr>
              <a:t>02</a:t>
            </a:r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524462" y="3765992"/>
            <a:ext cx="410556" cy="4105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solidFill>
                  <a:schemeClr val="lt1">
                    <a:lumMod val="100000"/>
                  </a:schemeClr>
                </a:solidFill>
                <a:latin typeface="Consolas" panose="020B0609020204030204" pitchFamily="49" charset="0"/>
                <a:cs typeface="+mn-ea"/>
                <a:sym typeface="+mn-ea"/>
              </a:rPr>
              <a:t>03</a:t>
            </a:r>
          </a:p>
        </p:txBody>
      </p:sp>
      <p:cxnSp>
        <p:nvCxnSpPr>
          <p:cNvPr id="4" name="直接连接符 3"/>
          <p:cNvCxnSpPr/>
          <p:nvPr>
            <p:custDataLst>
              <p:tags r:id="rId8"/>
            </p:custDataLst>
          </p:nvPr>
        </p:nvCxnSpPr>
        <p:spPr>
          <a:xfrm>
            <a:off x="729840" y="1881853"/>
            <a:ext cx="0" cy="597073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26" name="直接连接符 25"/>
          <p:cNvCxnSpPr/>
          <p:nvPr>
            <p:custDataLst>
              <p:tags r:id="rId9"/>
            </p:custDataLst>
          </p:nvPr>
        </p:nvCxnSpPr>
        <p:spPr>
          <a:xfrm>
            <a:off x="729840" y="3075998"/>
            <a:ext cx="0" cy="597073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10"/>
            </p:custDataLst>
          </p:nvPr>
        </p:nvSpPr>
        <p:spPr bwMode="auto">
          <a:xfrm>
            <a:off x="1170140" y="1286687"/>
            <a:ext cx="1893936" cy="286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5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低带宽传输</a:t>
            </a: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1170140" y="1573548"/>
            <a:ext cx="1893936" cy="80720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在极端网络环境下（如卫星通信）仍能保持流畅的会议体验。</a:t>
            </a: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 bwMode="auto">
          <a:xfrm>
            <a:off x="1170140" y="2479402"/>
            <a:ext cx="1893936" cy="286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5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高安全性</a:t>
            </a:r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1170140" y="2766264"/>
            <a:ext cx="1893734" cy="80720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支持加密传输，防止数据泄露和AI换脸攻击。</a:t>
            </a:r>
          </a:p>
        </p:txBody>
      </p:sp>
      <p:sp>
        <p:nvSpPr>
          <p:cNvPr id="33" name="矩形 32"/>
          <p:cNvSpPr/>
          <p:nvPr>
            <p:custDataLst>
              <p:tags r:id="rId14"/>
            </p:custDataLst>
          </p:nvPr>
        </p:nvSpPr>
        <p:spPr bwMode="auto">
          <a:xfrm>
            <a:off x="1170140" y="3672595"/>
            <a:ext cx="1893936" cy="286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5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灵活性与扩展性</a:t>
            </a:r>
          </a:p>
        </p:txBody>
      </p:sp>
      <p:sp>
        <p:nvSpPr>
          <p:cNvPr id="10" name="矩形 9"/>
          <p:cNvSpPr/>
          <p:nvPr>
            <p:custDataLst>
              <p:tags r:id="rId15"/>
            </p:custDataLst>
          </p:nvPr>
        </p:nvSpPr>
        <p:spPr>
          <a:xfrm>
            <a:off x="1170140" y="3958980"/>
            <a:ext cx="1893734" cy="80720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支持自定义背景、裸眼3D效果，未来可无缝升级为VR全息会议。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data/temp/8339d18d-fef0-11ef-9b3e-aed878bcc512.jpg8339d18d-fef0-11ef-9b3e-aed878bcc5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/>
          <a:srcRect t="7317" b="7375"/>
          <a:stretch>
            <a:fillRect/>
          </a:stretch>
        </p:blipFill>
        <p:spPr>
          <a:xfrm>
            <a:off x="0" y="0"/>
            <a:ext cx="4521995" cy="5143500"/>
          </a:xfrm>
          <a:custGeom>
            <a:avLst/>
            <a:gdLst>
              <a:gd name="connsiteX0" fmla="*/ 0 w 5313759"/>
              <a:gd name="connsiteY0" fmla="*/ 0 h 6858000"/>
              <a:gd name="connsiteX1" fmla="*/ 5313759 w 5313759"/>
              <a:gd name="connsiteY1" fmla="*/ 0 h 6858000"/>
              <a:gd name="connsiteX2" fmla="*/ 5313759 w 5313759"/>
              <a:gd name="connsiteY2" fmla="*/ 6858000 h 6858000"/>
              <a:gd name="connsiteX3" fmla="*/ 0 w 53137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3759" h="6858000">
                <a:moveTo>
                  <a:pt x="0" y="0"/>
                </a:moveTo>
                <a:lnTo>
                  <a:pt x="5313759" y="0"/>
                </a:lnTo>
                <a:lnTo>
                  <a:pt x="5313759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91113" y="456248"/>
            <a:ext cx="3541395" cy="529590"/>
          </a:xfrm>
        </p:spPr>
        <p:txBody>
          <a:bodyPr lIns="0" tIns="0" rIns="0" bIns="0" anchor="b">
            <a:normAutofit/>
          </a:bodyPr>
          <a:lstStyle/>
          <a:p>
            <a:r>
              <a:rPr lang="zh-CN" altLang="en-US" dirty="0"/>
              <a:t>高质量重建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5090994" y="1209704"/>
            <a:ext cx="3541632" cy="3697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基于姿态数据重建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5090994" y="1600242"/>
            <a:ext cx="3541632" cy="12687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接收端基于姿态数据对预先传输的初始帧进行变形和平滑化处理，重建高质量视频画面。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5090994" y="2985700"/>
            <a:ext cx="3541632" cy="3697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画面清晰自然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5090994" y="3376238"/>
            <a:ext cx="3541632" cy="12687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基于姿态数据重建人物视频，画面清晰自然。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关键性能指标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76966" y="239559"/>
            <a:ext cx="1746374" cy="2124894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700" spc="0" dirty="0">
                <a:solidFill>
                  <a:schemeClr val="tx1"/>
                </a:solidFill>
              </a:rPr>
              <a:t>超低带宽</a:t>
            </a:r>
          </a:p>
        </p:txBody>
      </p:sp>
      <p:pic>
        <p:nvPicPr>
          <p:cNvPr id="3" name="图片 2" descr="/data/temp/80a69f2f-fef0-11ef-84fc-824891712e3f.jpg80a69f2f-fef0-11ef-84fc-824891712e3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l="15014" r="15014"/>
          <a:stretch>
            <a:fillRect/>
          </a:stretch>
        </p:blipFill>
        <p:spPr>
          <a:xfrm>
            <a:off x="5613232" y="1661318"/>
            <a:ext cx="1865131" cy="2665565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 flipH="1">
            <a:off x="459680" y="3693477"/>
            <a:ext cx="3304245" cy="86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 rot="5400000" flipH="1">
            <a:off x="-706029" y="2679942"/>
            <a:ext cx="3621600" cy="59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 descr="/data/temp/80a69ee7-fef0-11ef-84fc-824891712e3f.jpg80a69ee7-fef0-11ef-84fc-824891712e3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rcRect l="17340" r="17340"/>
          <a:stretch>
            <a:fillRect/>
          </a:stretch>
        </p:blipFill>
        <p:spPr>
          <a:xfrm>
            <a:off x="1131782" y="899100"/>
            <a:ext cx="1955262" cy="2794377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5700514" y="653902"/>
            <a:ext cx="2091055" cy="53467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支持极端网络环境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5799764" y="994091"/>
            <a:ext cx="1630205" cy="534987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在卫星通信等低带宽场景下保证稳定的会议质量</a:t>
            </a: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 flipH="1">
            <a:off x="1222012" y="3723481"/>
            <a:ext cx="2670175" cy="53467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1" dirty="0">
                <a:latin typeface="+mn-ea"/>
              </a:rPr>
              <a:t>带宽需求降低99%</a:t>
            </a: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 flipH="1">
            <a:off x="1249482" y="3985872"/>
            <a:ext cx="2147620" cy="53482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仅需约1-10kb/s</a:t>
            </a:r>
            <a:endParaRPr lang="en-US" altLang="zh-CN" sz="105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相比传统视频会议降低99%以上</a:t>
            </a:r>
          </a:p>
        </p:txBody>
      </p:sp>
      <p:sp>
        <p:nvSpPr>
          <p:cNvPr id="12" name="序号"/>
          <p:cNvSpPr txBox="1"/>
          <p:nvPr>
            <p:custDataLst>
              <p:tags r:id="rId11"/>
            </p:custDataLst>
          </p:nvPr>
        </p:nvSpPr>
        <p:spPr>
          <a:xfrm flipH="1">
            <a:off x="489786" y="3826493"/>
            <a:ext cx="551975" cy="534829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13" name="序号"/>
          <p:cNvSpPr txBox="1"/>
          <p:nvPr>
            <p:custDataLst>
              <p:tags r:id="rId12"/>
            </p:custDataLst>
          </p:nvPr>
        </p:nvSpPr>
        <p:spPr>
          <a:xfrm>
            <a:off x="4914096" y="993139"/>
            <a:ext cx="551935" cy="534986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 rot="10800000">
            <a:off x="4901237" y="1601787"/>
            <a:ext cx="3228636" cy="59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 rot="16200000">
            <a:off x="3784029" y="2497613"/>
            <a:ext cx="3598488" cy="59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实时性能与精细捕捉</a:t>
            </a:r>
          </a:p>
        </p:txBody>
      </p: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521494" y="1757897"/>
            <a:ext cx="3946648" cy="237351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4" name="图片 3" descr="/data/temp/86403cfc-fef0-11ef-9639-6ea25a2bb3d7.jpg86403cfc-fef0-11ef-9639-6ea25a2bb3d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l="18099" r="18099"/>
          <a:stretch>
            <a:fillRect/>
          </a:stretch>
        </p:blipFill>
        <p:spPr>
          <a:xfrm>
            <a:off x="522446" y="1758373"/>
            <a:ext cx="1514057" cy="2373038"/>
          </a:xfrm>
          <a:prstGeom prst="roundRect">
            <a:avLst>
              <a:gd name="adj" fmla="val 8489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2235170" y="2378193"/>
            <a:ext cx="2027636" cy="1600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确保会议流畅性，端到端延迟小于200ms。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235170" y="1911303"/>
            <a:ext cx="2028588" cy="3049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</a:rPr>
              <a:t>端到端延迟小于200ms</a:t>
            </a: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240887" y="2297201"/>
            <a:ext cx="219629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4674907" y="1757897"/>
            <a:ext cx="3946648" cy="2373515"/>
          </a:xfrm>
          <a:prstGeom prst="roundRect">
            <a:avLst>
              <a:gd name="adj" fmla="val 8702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10800000" scaled="0"/>
          </a:gradFill>
          <a:ln>
            <a:noFill/>
          </a:ln>
          <a:effectLst>
            <a:outerShdw blurRad="215900" dist="38100" dir="5400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rcRect l="11268" r="11268"/>
          <a:stretch/>
        </p:blipFill>
        <p:spPr>
          <a:xfrm>
            <a:off x="4675859" y="1758373"/>
            <a:ext cx="1514057" cy="2373038"/>
          </a:xfrm>
          <a:prstGeom prst="roundRect">
            <a:avLst>
              <a:gd name="adj" fmla="val 8489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1">
                <a:lumMod val="75000"/>
                <a:alpha val="12000"/>
              </a:schemeClr>
            </a:outerShdw>
          </a:effectLst>
        </p:spPr>
      </p:pic>
      <p:sp>
        <p:nvSpPr>
          <p:cNvPr id="13" name="正文"/>
          <p:cNvSpPr txBox="1"/>
          <p:nvPr>
            <p:custDataLst>
              <p:tags r:id="rId10"/>
            </p:custDataLst>
          </p:nvPr>
        </p:nvSpPr>
        <p:spPr>
          <a:xfrm>
            <a:off x="6388583" y="2378193"/>
            <a:ext cx="2027636" cy="16002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支持面部表情（468点）、人体姿态（33点）、手部动作（每手21点）的高精度姿态捕捉。</a:t>
            </a:r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6388583" y="1911303"/>
            <a:ext cx="2028588" cy="30490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</a:rPr>
              <a:t>精细姿态捕捉</a:t>
            </a:r>
          </a:p>
        </p:txBody>
      </p:sp>
      <p:cxnSp>
        <p:nvCxnSpPr>
          <p:cNvPr id="30" name="直接连接符 29"/>
          <p:cNvCxnSpPr/>
          <p:nvPr>
            <p:custDataLst>
              <p:tags r:id="rId12"/>
            </p:custDataLst>
          </p:nvPr>
        </p:nvCxnSpPr>
        <p:spPr>
          <a:xfrm>
            <a:off x="6394299" y="2297201"/>
            <a:ext cx="219629" cy="0"/>
          </a:xfrm>
          <a:prstGeom prst="line">
            <a:avLst/>
          </a:prstGeom>
          <a:ln w="4445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26000"/>
                  </a:schemeClr>
                </a:gs>
              </a:gsLst>
              <a:lin ang="0"/>
              <a:tileRect/>
            </a:gradFill>
            <a:round/>
          </a:ln>
          <a:effectLst>
            <a:outerShdw blurRad="50800" dist="254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优势功能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</a:t>
            </a:r>
            <a:r>
              <a:rPr lang="en-US" altLang="zh-CN"/>
              <a:t>5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1"/>
          <p:cNvSpPr/>
          <p:nvPr>
            <p:custDataLst>
              <p:tags r:id="rId2"/>
            </p:custDataLst>
          </p:nvPr>
        </p:nvSpPr>
        <p:spPr>
          <a:xfrm>
            <a:off x="337185" y="462915"/>
            <a:ext cx="8559165" cy="4366260"/>
          </a:xfrm>
          <a:prstGeom prst="rect">
            <a:avLst/>
          </a:prstGeom>
          <a:noFill/>
          <a:ln w="127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63366" y="388620"/>
            <a:ext cx="8559165" cy="4366260"/>
          </a:xfrm>
          <a:prstGeom prst="rect">
            <a:avLst/>
          </a:prstGeom>
          <a:noFill/>
          <a:ln w="127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89071" y="314325"/>
            <a:ext cx="8559165" cy="4366260"/>
          </a:xfrm>
          <a:prstGeom prst="rect">
            <a:avLst/>
          </a:prstGeom>
          <a:noFill/>
          <a:ln w="127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 rot="10800000">
            <a:off x="503873" y="616744"/>
            <a:ext cx="478155" cy="417195"/>
            <a:chOff x="3213087" y="1347855"/>
            <a:chExt cx="723913" cy="631688"/>
          </a:xfrm>
          <a:solidFill>
            <a:schemeClr val="accent1">
              <a:alpha val="20000"/>
            </a:schemeClr>
          </a:solidFill>
        </p:grpSpPr>
        <p:sp>
          <p:nvSpPr>
            <p:cNvPr id="31" name="任意多边形: 形状 17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任意多边形: 形状 18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7883843" y="3922395"/>
            <a:ext cx="692468" cy="603885"/>
            <a:chOff x="3213087" y="1347855"/>
            <a:chExt cx="723913" cy="631688"/>
          </a:xfrm>
          <a:solidFill>
            <a:schemeClr val="accent1">
              <a:alpha val="20000"/>
            </a:schemeClr>
          </a:solidFill>
        </p:grpSpPr>
        <p:sp>
          <p:nvSpPr>
            <p:cNvPr id="34" name="任意多边形: 形状 21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任意多边形: 形状 22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1685949" y="1903664"/>
            <a:ext cx="5657850" cy="0"/>
          </a:xfrm>
          <a:prstGeom prst="line">
            <a:avLst/>
          </a:prstGeom>
          <a:ln w="127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485900" y="1051570"/>
            <a:ext cx="6057948" cy="623506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安全性</a:t>
            </a: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1486376" y="2125989"/>
            <a:ext cx="6057472" cy="69483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600" b="1" i="0" spc="28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防止AI换脸攻击</a:t>
            </a:r>
          </a:p>
        </p:txBody>
      </p:sp>
      <p:sp>
        <p:nvSpPr>
          <p:cNvPr id="14" name="Title 6"/>
          <p:cNvSpPr txBox="1"/>
          <p:nvPr>
            <p:custDataLst>
              <p:tags r:id="rId10"/>
            </p:custDataLst>
          </p:nvPr>
        </p:nvSpPr>
        <p:spPr>
          <a:xfrm>
            <a:off x="1485900" y="2873692"/>
            <a:ext cx="6057458" cy="12182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 fontScale="8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100" spc="23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上传初始参考帧时强制人脸识别校验，确保通话者身份真实，防范电信诈骗。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5140104" y="0"/>
            <a:ext cx="4003896" cy="39624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 dirty="0">
              <a:latin typeface="Consolas" panose="020B0609020204030204" pitchFamily="49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21970" y="270034"/>
            <a:ext cx="4770596" cy="540068"/>
          </a:xfrm>
        </p:spPr>
        <p:txBody>
          <a:bodyPr/>
          <a:lstStyle/>
          <a:p>
            <a:r>
              <a:rPr lang="zh-CN" altLang="en-US"/>
              <a:t>便捷性</a:t>
            </a:r>
          </a:p>
        </p:txBody>
      </p:sp>
      <p:pic>
        <p:nvPicPr>
          <p:cNvPr id="23" name="图片 22" descr="/data/temp/838b7f8b-fef0-11ef-81ea-9206d4a49a6e.jpg838b7f8b-fef0-11ef-81ea-9206d4a49a6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/>
          <a:srcRect l="16918" r="9035"/>
          <a:stretch>
            <a:fillRect/>
          </a:stretch>
        </p:blipFill>
        <p:spPr>
          <a:xfrm>
            <a:off x="3251596" y="359546"/>
            <a:ext cx="5892404" cy="4783955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524462" y="1701731"/>
            <a:ext cx="441151" cy="4411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lt1">
                    <a:lumMod val="100000"/>
                  </a:schemeClr>
                </a:solidFill>
                <a:latin typeface="Consolas" panose="020B0609020204030204" pitchFamily="49" charset="0"/>
                <a:cs typeface="+mn-ea"/>
                <a:sym typeface="+mn-ea"/>
              </a:rPr>
              <a:t>01</a:t>
            </a: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>
          <a:xfrm>
            <a:off x="524462" y="3268034"/>
            <a:ext cx="441151" cy="4411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lt1">
                    <a:lumMod val="100000"/>
                  </a:schemeClr>
                </a:solidFill>
                <a:latin typeface="Consolas" panose="020B0609020204030204" pitchFamily="49" charset="0"/>
                <a:cs typeface="+mn-ea"/>
                <a:sym typeface="+mn-ea"/>
              </a:rPr>
              <a:t>02</a:t>
            </a:r>
          </a:p>
        </p:txBody>
      </p:sp>
      <p:cxnSp>
        <p:nvCxnSpPr>
          <p:cNvPr id="4" name="直接连接符 3"/>
          <p:cNvCxnSpPr/>
          <p:nvPr>
            <p:custDataLst>
              <p:tags r:id="rId7"/>
            </p:custDataLst>
          </p:nvPr>
        </p:nvCxnSpPr>
        <p:spPr>
          <a:xfrm>
            <a:off x="745088" y="2406972"/>
            <a:ext cx="0" cy="597073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8"/>
            </p:custDataLst>
          </p:nvPr>
        </p:nvSpPr>
        <p:spPr bwMode="auto">
          <a:xfrm>
            <a:off x="1126301" y="1603092"/>
            <a:ext cx="1937753" cy="286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5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人物自动居中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126301" y="1889954"/>
            <a:ext cx="1937753" cy="99440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利用姿态数据自动调整人物位置，无需手动调整摄像头角度。</a:t>
            </a:r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 bwMode="auto">
          <a:xfrm>
            <a:off x="1170140" y="3169395"/>
            <a:ext cx="1893935" cy="2863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165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裸眼3D效果</a:t>
            </a: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1170140" y="3455780"/>
            <a:ext cx="1893732" cy="99440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结合Deep3D技术，实现裸眼3D效果，减少接收端资源占用。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项目背景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11"/>
          <p:cNvSpPr/>
          <p:nvPr>
            <p:custDataLst>
              <p:tags r:id="rId2"/>
            </p:custDataLst>
          </p:nvPr>
        </p:nvSpPr>
        <p:spPr>
          <a:xfrm>
            <a:off x="337185" y="462915"/>
            <a:ext cx="8559165" cy="4366260"/>
          </a:xfrm>
          <a:prstGeom prst="rect">
            <a:avLst/>
          </a:prstGeom>
          <a:noFill/>
          <a:ln w="127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63366" y="388620"/>
            <a:ext cx="8559165" cy="4366260"/>
          </a:xfrm>
          <a:prstGeom prst="rect">
            <a:avLst/>
          </a:prstGeom>
          <a:noFill/>
          <a:ln w="127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89071" y="314325"/>
            <a:ext cx="8559165" cy="4366260"/>
          </a:xfrm>
          <a:prstGeom prst="rect">
            <a:avLst/>
          </a:prstGeom>
          <a:noFill/>
          <a:ln w="127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 rot="10800000">
            <a:off x="503873" y="616744"/>
            <a:ext cx="478155" cy="417195"/>
            <a:chOff x="3213087" y="1347855"/>
            <a:chExt cx="723913" cy="631688"/>
          </a:xfrm>
          <a:solidFill>
            <a:schemeClr val="accent1">
              <a:alpha val="20000"/>
            </a:schemeClr>
          </a:solidFill>
        </p:grpSpPr>
        <p:sp>
          <p:nvSpPr>
            <p:cNvPr id="31" name="任意多边形: 形状 17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任意多边形: 形状 18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32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7883843" y="3922395"/>
            <a:ext cx="692468" cy="603885"/>
            <a:chOff x="3213087" y="1347855"/>
            <a:chExt cx="723913" cy="631688"/>
          </a:xfrm>
          <a:solidFill>
            <a:schemeClr val="accent1">
              <a:alpha val="20000"/>
            </a:schemeClr>
          </a:solidFill>
        </p:grpSpPr>
        <p:sp>
          <p:nvSpPr>
            <p:cNvPr id="34" name="任意多边形: 形状 21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任意多边形: 形状 22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3625705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36" name="直接连接符 35"/>
          <p:cNvCxnSpPr/>
          <p:nvPr>
            <p:custDataLst>
              <p:tags r:id="rId7"/>
            </p:custDataLst>
          </p:nvPr>
        </p:nvCxnSpPr>
        <p:spPr>
          <a:xfrm>
            <a:off x="1685949" y="1903664"/>
            <a:ext cx="5657850" cy="0"/>
          </a:xfrm>
          <a:prstGeom prst="line">
            <a:avLst/>
          </a:prstGeom>
          <a:ln w="127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85900" y="1051570"/>
            <a:ext cx="6057948" cy="623506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隐私保护</a:t>
            </a:r>
          </a:p>
        </p:txBody>
      </p:sp>
      <p:sp>
        <p:nvSpPr>
          <p:cNvPr id="23" name="Title 6"/>
          <p:cNvSpPr txBox="1"/>
          <p:nvPr>
            <p:custDataLst>
              <p:tags r:id="rId9"/>
            </p:custDataLst>
          </p:nvPr>
        </p:nvSpPr>
        <p:spPr>
          <a:xfrm>
            <a:off x="1486376" y="2125989"/>
            <a:ext cx="6057472" cy="69483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3600" b="1" i="0" spc="280" noProof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虚拟背景优化</a:t>
            </a:r>
          </a:p>
        </p:txBody>
      </p:sp>
      <p:sp>
        <p:nvSpPr>
          <p:cNvPr id="24" name="Title 6"/>
          <p:cNvSpPr txBox="1"/>
          <p:nvPr>
            <p:custDataLst>
              <p:tags r:id="rId10"/>
            </p:custDataLst>
          </p:nvPr>
        </p:nvSpPr>
        <p:spPr>
          <a:xfrm>
            <a:off x="1485900" y="2873692"/>
            <a:ext cx="6057458" cy="12182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 fontScale="8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3100" spc="23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背景可实地拍摄或自定义上传，避免传统虚拟背景的崩溃风险，保护隐私。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应用场景与</a:t>
            </a:r>
            <a:br>
              <a:rPr lang="en-US" altLang="zh-CN" dirty="0"/>
            </a:br>
            <a:r>
              <a:rPr lang="zh-CN" altLang="en-US" dirty="0"/>
              <a:t>市场潜力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</a:t>
            </a:r>
            <a:r>
              <a:rPr lang="en-US" altLang="zh-CN"/>
              <a:t>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85c20ae6-fef0-11ef-82e7-eaa08f96d33b.jpg85c20ae6-fef0-11ef-82e7-eaa08f96d33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41" b="41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397669" y="2318385"/>
            <a:ext cx="8346758" cy="2428399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2400" dirty="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43953" y="2534126"/>
            <a:ext cx="7105650" cy="540068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应用场景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145381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在低带宽环境下提供流畅的会议体验，尤其适用于网络条件较差的地区。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145381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2D视频会议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265069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在卫星通信等低带宽场景下，保证稳定的会议质量。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265069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极端网络环境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3705225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为未来的虚拟现实和增强现实会议提供技术支持，避免实时传输3D环境的高带宽需求。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3705225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VR/AR会议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面向未来</a:t>
            </a:r>
          </a:p>
        </p:txBody>
      </p:sp>
      <p:pic>
        <p:nvPicPr>
          <p:cNvPr id="8" name="图片 7" descr="C:/Users/28961/Desktop/图片1.png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l="6482" r="6482"/>
          <a:stretch>
            <a:fillRect/>
          </a:stretch>
        </p:blipFill>
        <p:spPr>
          <a:xfrm>
            <a:off x="6164253" y="1022179"/>
            <a:ext cx="2458253" cy="3483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66" name="圆角矩形 65"/>
          <p:cNvSpPr/>
          <p:nvPr>
            <p:custDataLst>
              <p:tags r:id="rId4"/>
            </p:custDataLst>
          </p:nvPr>
        </p:nvSpPr>
        <p:spPr>
          <a:xfrm>
            <a:off x="750331" y="2272962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7" name="圆角矩形 35"/>
          <p:cNvSpPr/>
          <p:nvPr>
            <p:custDataLst>
              <p:tags r:id="rId5"/>
            </p:custDataLst>
          </p:nvPr>
        </p:nvSpPr>
        <p:spPr>
          <a:xfrm>
            <a:off x="476487" y="2502038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VR</a:t>
            </a: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游戏</a:t>
            </a:r>
          </a:p>
        </p:txBody>
      </p: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750331" y="1030902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476487" y="1260455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VR</a:t>
            </a: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入口</a:t>
            </a: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226707" y="1080908"/>
            <a:ext cx="3384029" cy="8990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实际上是把人投射到虚拟空间，可以用于一切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应用，是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时代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I/O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方法是首选</a:t>
            </a: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226707" y="2272486"/>
            <a:ext cx="3384029" cy="9997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让玩家以自己的形态进入游戏，适合多人联机大世界探索游戏</a:t>
            </a:r>
          </a:p>
        </p:txBody>
      </p:sp>
      <p:sp>
        <p:nvSpPr>
          <p:cNvPr id="73" name="圆角矩形 72"/>
          <p:cNvSpPr/>
          <p:nvPr>
            <p:custDataLst>
              <p:tags r:id="rId10"/>
            </p:custDataLst>
          </p:nvPr>
        </p:nvSpPr>
        <p:spPr>
          <a:xfrm>
            <a:off x="750331" y="3514547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11"/>
            </p:custDataLst>
          </p:nvPr>
        </p:nvSpPr>
        <p:spPr>
          <a:xfrm>
            <a:off x="476487" y="3744099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设备要求低</a:t>
            </a: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226707" y="3514070"/>
            <a:ext cx="3384029" cy="9997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减少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的传感器需求，用传统摄像头实现动作识别，大大降低成本，推动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VR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普及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未来展望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07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市场拓展</a:t>
            </a:r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522446" y="1657520"/>
            <a:ext cx="3826894" cy="2709545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" tIns="30861" rIns="61722" bIns="30861" rtlCol="0" anchor="ctr"/>
          <a:lstStyle/>
          <a:p>
            <a:endParaRPr lang="zh-CN" altLang="en-US" sz="108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51060" y="2582453"/>
            <a:ext cx="3370143" cy="16431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支持与Zoom、腾讯会议等主流视频会议系统集成，提供更高效、更专业的解决方案。</a:t>
            </a: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721055" y="1256495"/>
            <a:ext cx="595348" cy="58344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 flipV="1">
            <a:off x="687239" y="2433854"/>
            <a:ext cx="3497309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23436" y="1987105"/>
            <a:ext cx="3369667" cy="332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与主流系统整合</a:t>
            </a:r>
          </a:p>
        </p:txBody>
      </p:sp>
      <p:sp>
        <p:nvSpPr>
          <p:cNvPr id="13" name="矩形: 圆角 2"/>
          <p:cNvSpPr/>
          <p:nvPr>
            <p:custDataLst>
              <p:tags r:id="rId8"/>
            </p:custDataLst>
          </p:nvPr>
        </p:nvSpPr>
        <p:spPr>
          <a:xfrm>
            <a:off x="4795613" y="1657520"/>
            <a:ext cx="3826894" cy="2709545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" tIns="30861" rIns="61722" bIns="30861" rtlCol="0" anchor="ctr"/>
          <a:lstStyle/>
          <a:p>
            <a:endParaRPr lang="zh-CN" altLang="en-US" sz="108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5024226" y="2586263"/>
            <a:ext cx="3370143" cy="16355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面向全球市场，尤其是网络基础设施薄弱的地区，提供低带宽视频会议解决方案。</a:t>
            </a:r>
          </a:p>
        </p:txBody>
      </p:sp>
      <p:sp>
        <p:nvSpPr>
          <p:cNvPr id="15" name="圆角矩形 14"/>
          <p:cNvSpPr/>
          <p:nvPr>
            <p:custDataLst>
              <p:tags r:id="rId10"/>
            </p:custDataLst>
          </p:nvPr>
        </p:nvSpPr>
        <p:spPr>
          <a:xfrm>
            <a:off x="4994221" y="1256495"/>
            <a:ext cx="595348" cy="58344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8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1"/>
            </p:custDataLst>
          </p:nvPr>
        </p:nvCxnSpPr>
        <p:spPr>
          <a:xfrm flipV="1">
            <a:off x="4960881" y="2438140"/>
            <a:ext cx="3496833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4998507" y="1987105"/>
            <a:ext cx="3369667" cy="3324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国际市场拓展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技术升级</a:t>
            </a:r>
          </a:p>
        </p:txBody>
      </p:sp>
      <p:pic>
        <p:nvPicPr>
          <p:cNvPr id="8" name="图片 7" descr="/data/temp/85a06642-fef0-11ef-887d-faa983f6c3f4.jpg85a06642-fef0-11ef-887d-faa983f6c3f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rcRect t="4408" b="996"/>
          <a:stretch>
            <a:fillRect/>
          </a:stretch>
        </p:blipFill>
        <p:spPr>
          <a:xfrm>
            <a:off x="6164253" y="1022179"/>
            <a:ext cx="2458253" cy="3483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66" name="圆角矩形 65"/>
          <p:cNvSpPr/>
          <p:nvPr>
            <p:custDataLst>
              <p:tags r:id="rId4"/>
            </p:custDataLst>
          </p:nvPr>
        </p:nvSpPr>
        <p:spPr>
          <a:xfrm>
            <a:off x="750331" y="2272962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7" name="圆角矩形 35"/>
          <p:cNvSpPr/>
          <p:nvPr>
            <p:custDataLst>
              <p:tags r:id="rId5"/>
            </p:custDataLst>
          </p:nvPr>
        </p:nvSpPr>
        <p:spPr>
          <a:xfrm>
            <a:off x="476487" y="2502038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智能交互增强</a:t>
            </a:r>
          </a:p>
        </p:txBody>
      </p: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750331" y="1030902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>
            <a:off x="476487" y="1260455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VR全息会议升级</a:t>
            </a: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226707" y="1080908"/>
            <a:ext cx="3384029" cy="8990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完成人体建模和骨骼动画后，可无缝升级为VR全息会议，支持沉浸式会议体验。</a:t>
            </a: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2226707" y="2272486"/>
            <a:ext cx="3384029" cy="9997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支持手势识别和语音交互，提升会议互动性。</a:t>
            </a:r>
          </a:p>
        </p:txBody>
      </p:sp>
      <p:sp>
        <p:nvSpPr>
          <p:cNvPr id="73" name="圆角矩形 72"/>
          <p:cNvSpPr/>
          <p:nvPr>
            <p:custDataLst>
              <p:tags r:id="rId10"/>
            </p:custDataLst>
          </p:nvPr>
        </p:nvSpPr>
        <p:spPr>
          <a:xfrm>
            <a:off x="750331" y="3514547"/>
            <a:ext cx="5044918" cy="998945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2" name="圆角矩形 35"/>
          <p:cNvSpPr/>
          <p:nvPr>
            <p:custDataLst>
              <p:tags r:id="rId11"/>
            </p:custDataLst>
          </p:nvPr>
        </p:nvSpPr>
        <p:spPr>
          <a:xfrm>
            <a:off x="476487" y="3744099"/>
            <a:ext cx="1566000" cy="54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多端适配能力</a:t>
            </a: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2226707" y="3514070"/>
            <a:ext cx="3384029" cy="9997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支持移动端、桌面端和VR设备，满足不同场景需求。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08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02506-4E76-5208-A0F7-33C84010E357}"/>
              </a:ext>
            </a:extLst>
          </p:cNvPr>
          <p:cNvSpPr txBox="1"/>
          <p:nvPr/>
        </p:nvSpPr>
        <p:spPr>
          <a:xfrm>
            <a:off x="6393985" y="3564522"/>
            <a:ext cx="4572000" cy="1465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指导老师 </a:t>
            </a:r>
            <a:r>
              <a:rPr lang="en-US" altLang="zh-CN" sz="1400" b="1" kern="100" dirty="0">
                <a:effectLst/>
                <a:latin typeface="+mn-ea"/>
                <a:cs typeface="江城圆体 400W" panose="020B0500000000000000" pitchFamily="34" charset="-122"/>
              </a:rPr>
              <a:t>| </a:t>
            </a:r>
            <a:r>
              <a:rPr lang="zh-CN" altLang="en-US" sz="1400" b="1" kern="100" dirty="0">
                <a:effectLst/>
                <a:latin typeface="+mn-ea"/>
                <a:cs typeface="江城圆体 400W" panose="020B0500000000000000" pitchFamily="34" charset="-122"/>
              </a:rPr>
              <a:t>金城</a:t>
            </a:r>
            <a:endParaRPr lang="en-US" altLang="zh-CN" sz="1400" b="1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b="1" kern="100" dirty="0">
                <a:latin typeface="+mn-ea"/>
                <a:cs typeface="江城圆体 400W" panose="020B0500000000000000" pitchFamily="34" charset="-122"/>
              </a:rPr>
              <a:t>团队成员 </a:t>
            </a:r>
            <a:r>
              <a:rPr lang="en-US" altLang="zh-CN" sz="1400" b="1" kern="100" dirty="0">
                <a:latin typeface="+mn-ea"/>
                <a:cs typeface="江城圆体 400W" panose="020B0500000000000000" pitchFamily="34" charset="-122"/>
              </a:rPr>
              <a:t>| </a:t>
            </a:r>
            <a:r>
              <a:rPr lang="zh-CN" altLang="en-US" sz="1400" b="1" kern="100" dirty="0">
                <a:latin typeface="+mn-ea"/>
                <a:cs typeface="江城圆体 400W" panose="020B0500000000000000" pitchFamily="34" charset="-122"/>
              </a:rPr>
              <a:t>肖阳 徐逸舟 余舜云 </a:t>
            </a:r>
            <a:endParaRPr lang="en-US" altLang="zh-CN" sz="1400" b="1" kern="100" dirty="0"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b="1" kern="100" dirty="0">
                <a:latin typeface="+mn-ea"/>
                <a:cs typeface="江城圆体 400W" panose="020B0500000000000000" pitchFamily="34" charset="-122"/>
              </a:rPr>
              <a:t>                 陈泉 李芮 王舒婉</a:t>
            </a:r>
            <a:endParaRPr lang="en-US" altLang="zh-CN" sz="1400" b="1" kern="100" dirty="0"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b="1" kern="100" dirty="0">
                <a:latin typeface="+mn-ea"/>
                <a:cs typeface="江城圆体 400W" panose="020B0500000000000000" pitchFamily="34" charset="-122"/>
              </a:rPr>
              <a:t>                 刘晓宇董姿杞 黄钰彤 </a:t>
            </a:r>
            <a:endParaRPr lang="en-US" altLang="zh-CN" sz="1400" b="1" kern="100" dirty="0">
              <a:latin typeface="+mn-ea"/>
              <a:cs typeface="江城圆体 400W" panose="020B05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b="1" kern="100" dirty="0">
                <a:latin typeface="+mn-ea"/>
                <a:cs typeface="江城圆体 400W" panose="020B0500000000000000" pitchFamily="34" charset="-122"/>
              </a:rPr>
              <a:t>                  </a:t>
            </a:r>
            <a:endParaRPr lang="zh-CN" altLang="en-US" sz="1400" b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1970" y="270034"/>
            <a:ext cx="5401151" cy="540068"/>
          </a:xfrm>
        </p:spPr>
        <p:txBody>
          <a:bodyPr/>
          <a:lstStyle/>
          <a:p>
            <a:r>
              <a:rPr lang="zh-CN" altLang="en-US"/>
              <a:t>技术开发团队</a:t>
            </a:r>
          </a:p>
        </p:txBody>
      </p:sp>
      <p:pic>
        <p:nvPicPr>
          <p:cNvPr id="7" name="图片 6" descr="/data/temp/8683407f-fef0-11ef-b4d1-4a90fe392580.jpg8683407f-fef0-11ef-b4d1-4a90fe39258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t="15925" b="572"/>
          <a:stretch>
            <a:fillRect/>
          </a:stretch>
        </p:blipFill>
        <p:spPr>
          <a:xfrm>
            <a:off x="5038725" y="0"/>
            <a:ext cx="4105275" cy="51435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203908" y="1481811"/>
            <a:ext cx="3586095" cy="707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由6名计算机专业的同学组成，具备扎实的编程基础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203431" y="1135128"/>
            <a:ext cx="3267648" cy="3462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成员构成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29114" y="1185131"/>
            <a:ext cx="452741" cy="45274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210448" y="2578240"/>
            <a:ext cx="3267298" cy="707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涵盖软件工程、人工智能、数据分析和网络安全。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210098" y="2293102"/>
            <a:ext cx="3267648" cy="3462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endParaRPr lang="zh-CN" altLang="en-US" sz="165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31162" y="2144041"/>
            <a:ext cx="452741" cy="45274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15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1239765" y="3605695"/>
            <a:ext cx="3267298" cy="7076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负责项目的核心技术研发、系统架构设计与优化、前端与后端开发。</a:t>
            </a: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1239289" y="3259012"/>
            <a:ext cx="3267648" cy="3462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核心职责</a:t>
            </a: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564972" y="3309015"/>
            <a:ext cx="452741" cy="45274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15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E8DF9-07CB-BBED-0609-598B5B475A21}"/>
              </a:ext>
            </a:extLst>
          </p:cNvPr>
          <p:cNvSpPr txBox="1"/>
          <p:nvPr/>
        </p:nvSpPr>
        <p:spPr>
          <a:xfrm>
            <a:off x="1156625" y="2144041"/>
            <a:ext cx="4578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1"/>
                </a:solidFill>
                <a:latin typeface="+mn-ea"/>
                <a:cs typeface="+mn-ea"/>
              </a:rPr>
              <a:t>专业背景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管理与策划团队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21970" y="1286541"/>
            <a:ext cx="3781143" cy="325850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52069" y="3402078"/>
            <a:ext cx="3129972" cy="3901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成员构成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852069" y="3811726"/>
            <a:ext cx="3130720" cy="687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由3名来自管理学院、新闻学院和保密技术专业的成员组成。</a:t>
            </a: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4841843" y="1061849"/>
            <a:ext cx="3780667" cy="348319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>
                <a:lumMod val="75000"/>
                <a:lumOff val="25000"/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5181946" y="3402078"/>
            <a:ext cx="3128477" cy="3901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核心职责</a:t>
            </a: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5179088" y="3811726"/>
            <a:ext cx="3130720" cy="687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rgbClr val="FFFFFF"/>
                </a:solidFill>
                <a:latin typeface="+mn-ea"/>
                <a:cs typeface="+mn-ea"/>
              </a:rPr>
              <a:t>负责项目的商业计划书编写、市场需求分析、传播策略制定和安全架构设计。</a:t>
            </a:r>
          </a:p>
        </p:txBody>
      </p:sp>
      <p:pic>
        <p:nvPicPr>
          <p:cNvPr id="22" name="图片 21" descr="/data/temp/87e6f2ba-fef0-11ef-9d74-a624f9471152.jpg87e6f2ba-fef0-11ef-9d74-a624f947115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1"/>
          <a:srcRect l="1752" r="1752"/>
          <a:stretch>
            <a:fillRect/>
          </a:stretch>
        </p:blipFill>
        <p:spPr>
          <a:xfrm>
            <a:off x="4841843" y="1061849"/>
            <a:ext cx="3780667" cy="220789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pic>
        <p:nvPicPr>
          <p:cNvPr id="6" name="图片 5" descr="电脑前的人们&#10;&#10;AI 生成的内容可能不正确。">
            <a:extLst>
              <a:ext uri="{FF2B5EF4-FFF2-40B4-BE49-F238E27FC236}">
                <a16:creationId xmlns:a16="http://schemas.microsoft.com/office/drawing/2014/main" id="{BAB6B7D6-22F5-5DB7-1507-8519C466F0F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7271" r="17596" b="33460"/>
          <a:stretch/>
        </p:blipFill>
        <p:spPr>
          <a:xfrm>
            <a:off x="520535" y="1061849"/>
            <a:ext cx="3781623" cy="22355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80397c98-fef0-11ef-b7bd-da07cabb9438.jpg80397c98-fef0-11ef-b7bd-da07cabb94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t="41" b="41"/>
          <a:stretch>
            <a:fillRect/>
          </a:stretch>
        </p:blipFill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397669" y="2318385"/>
            <a:ext cx="8346758" cy="2428399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2400" dirty="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43953" y="2534126"/>
            <a:ext cx="7105650" cy="540068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远程办公与低带宽需求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145381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疫情加速了远程协作的需求，视频会议成为企业运营的核心工具，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减少了出差开会的需求，但仍缺少面对面效果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145381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远程办公常态化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265069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未来办公场景中，沉浸式会议将成为主流，但实时传输3D环境面临巨大挑战。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265069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VR/AR会议的兴起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3705225" y="3589021"/>
            <a:ext cx="1985963" cy="9139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高质量视频会议乃至</a:t>
            </a:r>
            <a:r>
              <a:rPr lang="en-US" altLang="zh-CN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VR</a:t>
            </a: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会议对网络带宽的要求大大提高，然而在宿舍，高铁等场景下网速仍然在几十</a:t>
            </a:r>
            <a:r>
              <a:rPr lang="en-US" altLang="zh-CN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kb/s</a:t>
            </a:r>
            <a:r>
              <a:rPr lang="zh-CN" altLang="en-US" sz="105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。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3705225" y="3244216"/>
            <a:ext cx="1985963" cy="26193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带宽需求增加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C54BE-C55C-FE17-304E-94A1AE3C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>
            <a:extLst>
              <a:ext uri="{FF2B5EF4-FFF2-40B4-BE49-F238E27FC236}">
                <a16:creationId xmlns:a16="http://schemas.microsoft.com/office/drawing/2014/main" id="{3BA99B4D-8460-4D8A-2E81-5431EC86A17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altLang="zh-CN" sz="2800" dirty="0"/>
              <a:t>VR</a:t>
            </a:r>
            <a:r>
              <a:rPr lang="zh-CN" altLang="en-US" dirty="0"/>
              <a:t>会议不够实用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AF87AF-8ACD-9404-CF90-65AE47F85E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l="80" t="-1329" r="60204" b="1329"/>
          <a:stretch/>
        </p:blipFill>
        <p:spPr>
          <a:xfrm>
            <a:off x="6164253" y="1022179"/>
            <a:ext cx="2458253" cy="3483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31" name="圆角矩形 30">
            <a:extLst>
              <a:ext uri="{FF2B5EF4-FFF2-40B4-BE49-F238E27FC236}">
                <a16:creationId xmlns:a16="http://schemas.microsoft.com/office/drawing/2014/main" id="{33916EEE-C9A5-DD6F-5751-624C9D3085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0118" y="1306758"/>
            <a:ext cx="5045369" cy="1322454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DAE41FB-A467-3649-0BEC-805FB06408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6249" y="1697795"/>
            <a:ext cx="1566140" cy="540049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人体模型</a:t>
            </a:r>
            <a:endParaRPr lang="en-US" altLang="zh-CN" sz="15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质量不足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8DC2FB-E59B-83D9-71E0-A2300B6E8DE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21386" y="1432023"/>
            <a:ext cx="3389774" cy="1071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/>
                </a:solidFill>
                <a:latin typeface="+mn-ea"/>
                <a:cs typeface="+mn-ea"/>
              </a:rPr>
              <a:t>预设人体模型较为粗糙，不反映参会者样貌</a:t>
            </a:r>
            <a:endParaRPr lang="en-US" altLang="zh-CN" sz="1275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/>
                </a:solidFill>
                <a:latin typeface="+mn-ea"/>
                <a:cs typeface="+mn-ea"/>
              </a:rPr>
              <a:t>动作表情不够精细，缺乏面对面的真实感</a:t>
            </a:r>
            <a:endParaRPr lang="en-US" altLang="zh-CN" sz="1275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5FD3F4FA-BD35-B544-D244-DBF8DBAD88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50118" y="2915675"/>
            <a:ext cx="5045369" cy="1322454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4" name="圆角矩形 35">
            <a:extLst>
              <a:ext uri="{FF2B5EF4-FFF2-40B4-BE49-F238E27FC236}">
                <a16:creationId xmlns:a16="http://schemas.microsoft.com/office/drawing/2014/main" id="{2D41B237-8959-AC6D-878A-55296540434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6249" y="3306711"/>
            <a:ext cx="1566140" cy="540049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带宽过高</a:t>
            </a:r>
            <a:endParaRPr lang="en-US" altLang="zh-CN" sz="15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超出家用范围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CA0185-1270-AF25-0060-28C6F37905A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21386" y="3040940"/>
            <a:ext cx="3389774" cy="1071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理想的</a:t>
            </a:r>
            <a:r>
              <a:rPr lang="en-US" altLang="zh-CN" sz="1275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VR</a:t>
            </a:r>
            <a:r>
              <a:rPr lang="zh-CN" altLang="en-US" sz="1275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会议带宽要求</a:t>
            </a:r>
            <a:r>
              <a:rPr lang="en-US" altLang="zh-CN" sz="1275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&gt;=1Gbps*</a:t>
            </a:r>
          </a:p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>
                    <a:lumMod val="75000"/>
                  </a:schemeClr>
                </a:solidFill>
                <a:latin typeface="+mn-ea"/>
                <a:cs typeface="+mn-ea"/>
              </a:rPr>
              <a:t>需要专用网络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38D429-4D34-8F8C-E482-8D0871C59F2B}"/>
              </a:ext>
            </a:extLst>
          </p:cNvPr>
          <p:cNvSpPr txBox="1"/>
          <p:nvPr/>
        </p:nvSpPr>
        <p:spPr>
          <a:xfrm>
            <a:off x="-52188" y="4873500"/>
            <a:ext cx="914400" cy="73764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cs typeface="+mn-ea"/>
              </a:rPr>
              <a:t>*</a:t>
            </a:r>
            <a:r>
              <a:rPr lang="zh-CN" altLang="en-US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cs typeface="+mn-ea"/>
              </a:rPr>
              <a:t>华为</a:t>
            </a:r>
            <a:r>
              <a:rPr lang="en-US" altLang="zh-CN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cs typeface="+mn-ea"/>
              </a:rPr>
              <a:t>Cloud VR </a:t>
            </a:r>
            <a:r>
              <a:rPr lang="zh-CN" altLang="en-US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cs typeface="+mn-ea"/>
              </a:rPr>
              <a:t>网络方案白皮书</a:t>
            </a:r>
            <a:endParaRPr lang="zh-CN" altLang="en-US" sz="1100" kern="100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960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行业痛点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网络卡顿与高带宽占用</a:t>
            </a:r>
          </a:p>
        </p:txBody>
      </p:sp>
      <p:pic>
        <p:nvPicPr>
          <p:cNvPr id="8" name="图片 7" descr="/data/temp/7d5f8b4d-fef0-11ef-8fd4-46c1e72cda3d.jpg7d5f8b4d-fef0-11ef-8fd4-46c1e72cda3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rcRect t="4638" b="932"/>
          <a:stretch>
            <a:fillRect/>
          </a:stretch>
        </p:blipFill>
        <p:spPr>
          <a:xfrm>
            <a:off x="6164253" y="1022179"/>
            <a:ext cx="2458253" cy="3483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750118" y="1306758"/>
            <a:ext cx="5045369" cy="1322454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476249" y="1697795"/>
            <a:ext cx="1566140" cy="540049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传统视频会议</a:t>
            </a:r>
            <a:endParaRPr lang="en-US" altLang="zh-CN" sz="15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带宽需求高</a:t>
            </a: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221386" y="1432023"/>
            <a:ext cx="3389774" cy="1071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传统视频会议</a:t>
            </a:r>
            <a:r>
              <a:rPr lang="zh-CN" altLang="en-US" sz="1275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依赖全像素传输，带宽占用高，</a:t>
            </a:r>
            <a:r>
              <a:rPr lang="en-US" altLang="zh-CN" sz="127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10</a:t>
            </a:r>
            <a:r>
              <a:rPr lang="zh-CN" altLang="en-US" sz="127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人的</a:t>
            </a:r>
            <a:r>
              <a:rPr lang="en-US" altLang="zh-CN" sz="127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4K</a:t>
            </a:r>
            <a:r>
              <a:rPr lang="zh-CN" altLang="en-US" sz="127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会议带宽需求</a:t>
            </a:r>
            <a:r>
              <a:rPr lang="en-US" altLang="zh-CN" sz="1275" dirty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150Mbps</a:t>
            </a:r>
          </a:p>
        </p:txBody>
      </p:sp>
      <p:sp>
        <p:nvSpPr>
          <p:cNvPr id="66" name="圆角矩形 65"/>
          <p:cNvSpPr/>
          <p:nvPr>
            <p:custDataLst>
              <p:tags r:id="rId7"/>
            </p:custDataLst>
          </p:nvPr>
        </p:nvSpPr>
        <p:spPr>
          <a:xfrm>
            <a:off x="750118" y="2915675"/>
            <a:ext cx="5045369" cy="1322454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 dirty="0"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4" name="圆角矩形 35"/>
          <p:cNvSpPr/>
          <p:nvPr>
            <p:custDataLst>
              <p:tags r:id="rId8"/>
            </p:custDataLst>
          </p:nvPr>
        </p:nvSpPr>
        <p:spPr>
          <a:xfrm>
            <a:off x="476249" y="3306711"/>
            <a:ext cx="1566140" cy="540049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网络卡顿</a:t>
            </a:r>
            <a:endParaRPr lang="en-US" altLang="zh-CN" sz="15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影响会议效率</a:t>
            </a: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2221386" y="3040940"/>
            <a:ext cx="3389774" cy="10714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75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高带宽占用导致网络卡顿、画面模糊，严重影响会议效率。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摄像头角度与背景问题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21970" y="3062177"/>
            <a:ext cx="3781143" cy="148286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4" name="图片 3" descr="/data/temp/7e1b5451-fef0-11ef-9b3e-aed878bcc512.jpg@base@tag=imgScale&amp;m=1&amp;w=1399&amp;h=817&amp;q=957e1b5451-fef0-11ef-9b3e-aed878bcc51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l="24296" t="11462" r="9608" b="11339"/>
          <a:stretch>
            <a:fillRect/>
          </a:stretch>
        </p:blipFill>
        <p:spPr>
          <a:xfrm>
            <a:off x="519869" y="1110282"/>
            <a:ext cx="3780667" cy="220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852069" y="3402078"/>
            <a:ext cx="3129972" cy="3901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摄像头位置不佳影响画面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52069" y="3811726"/>
            <a:ext cx="3130720" cy="687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摄像头位置不佳（如笔记本键盘区摄像头）导致画面歪斜、人物变形。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841843" y="2929269"/>
            <a:ext cx="3780667" cy="161577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9525">
            <a:solidFill>
              <a:schemeClr val="tx2">
                <a:lumMod val="90000"/>
                <a:lumOff val="10000"/>
                <a:alpha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5181946" y="3402078"/>
            <a:ext cx="3128477" cy="3901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FFFFFF"/>
                </a:solidFill>
                <a:latin typeface="+mn-ea"/>
                <a:cs typeface="+mn-ea"/>
              </a:rPr>
              <a:t>背景杂乱影响专业形象</a:t>
            </a: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5182263" y="3811726"/>
            <a:ext cx="3130720" cy="687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dirty="0">
                <a:solidFill>
                  <a:srgbClr val="FFFFFF"/>
                </a:solidFill>
                <a:latin typeface="+mn-ea"/>
                <a:cs typeface="+mn-ea"/>
              </a:rPr>
              <a:t>背景杂乱影响专业形象，传统虚拟背景存在崩溃风险。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rcRect t="3065" r="8082"/>
          <a:stretch>
            <a:fillRect/>
          </a:stretch>
        </p:blipFill>
        <p:spPr>
          <a:xfrm>
            <a:off x="4840889" y="1015033"/>
            <a:ext cx="3779520" cy="2398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1970" y="270034"/>
            <a:ext cx="5401151" cy="540068"/>
          </a:xfrm>
        </p:spPr>
        <p:txBody>
          <a:bodyPr/>
          <a:lstStyle/>
          <a:p>
            <a:r>
              <a:rPr lang="zh-CN" altLang="en-US"/>
              <a:t>隐私与安全性隐患</a:t>
            </a:r>
          </a:p>
        </p:txBody>
      </p:sp>
      <p:pic>
        <p:nvPicPr>
          <p:cNvPr id="7" name="图片 6" descr="/data/temp/7d977494-fef0-11ef-84fc-824891712e3f.jpg7d977494-fef0-11ef-84fc-824891712e3f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t="8249" b="8249"/>
          <a:stretch>
            <a:fillRect/>
          </a:stretch>
        </p:blipFill>
        <p:spPr>
          <a:xfrm>
            <a:off x="5038725" y="0"/>
            <a:ext cx="4105275" cy="51435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1203513" y="1635240"/>
            <a:ext cx="3267691" cy="12192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现有虚拟背景技术可能暴露隐私，AI换脸技术的滥用为视频通话安全带来潜在威胁。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203037" y="1273751"/>
            <a:ext cx="3268042" cy="346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现有虚拟背景技术可能暴露隐私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28638" y="1323283"/>
            <a:ext cx="452795" cy="45279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15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1209704" y="3267895"/>
            <a:ext cx="3267692" cy="12192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AI换脸技术的滥用为视频通话安全带来潜在威胁。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209704" y="2906406"/>
            <a:ext cx="3268042" cy="346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650" b="1" dirty="0">
                <a:solidFill>
                  <a:schemeClr val="accent1"/>
                </a:solidFill>
                <a:latin typeface="+mn-ea"/>
                <a:cs typeface="+mn-ea"/>
              </a:rPr>
              <a:t>AI换脸技术带来安全隐患</a:t>
            </a: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34829" y="2956414"/>
            <a:ext cx="452795" cy="45279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15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核心技术与创新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0</a:t>
            </a:r>
            <a:r>
              <a:rPr lang="en-US" altLang="zh-CN"/>
              <a:t>3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VlMDEyYjk0YzljYzU3N2Y1Y2Y4ODI3YWJhYWUyN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4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4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4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4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46"/>
  <p:tag name="KSO_WM_TEMPLATE_CATEGORY" val="custom"/>
  <p:tag name="KSO_WM_TEMPLATE_MASTER_TYPE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46"/>
  <p:tag name="KSO_WM_TEMPLATE_CATEGORY" val="custom"/>
  <p:tag name="KSO_WM_TEMPLATE_MASTER_TYPE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4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46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46"/>
  <p:tag name="KSO_WM_TEMPLATE_CATEGORY" val="custom"/>
  <p:tag name="KSO_WM_TEMPLATE_MASTER_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946"/>
  <p:tag name="KSO_WM_TEMPLATE_CATEGORY" val="custom"/>
  <p:tag name="KSO_WM_SLIDE_INDEX" val="1"/>
  <p:tag name="KSO_WM_SLIDE_ID" val="custom20235946_1"/>
  <p:tag name="KSO_WM_TEMPLATE_MASTER_TYPE" val="0"/>
  <p:tag name="KSO_WM_SLIDE_LAYOUT" val="a_f"/>
  <p:tag name="KSO_WM_SLIDE_LAYOUT_CNT" val="1_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单击此处&#10;添加文档标题"/>
  <p:tag name="KSO_WM_UNIT_TEXT_TYPE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ID" val="custom20235946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VALUE" val="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5946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VALUE" val="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946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VALUE" val="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*auto_ai_ai_v2.0.6_ONLINE*1741749428620_778ed8_cc0e9aa7ba5c-slide-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left&quot;:-3.062480314960658,&quot;top&quot;:238.93134163443497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VCG41N1335446649*auto_gallery_ai_v2.0.6_ONLINE*1741749428620_778ed8_cc0e9aa7ba5c-slide-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VCG41N1335446649*auto_gallery_ai_v2.0.6_ONLINE*1741749428620_778ed8_cc0e9aa7ba5c-slide-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12,&quot;top&quot;:35.47759507066621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VCG41N1434641916*auto_gallery_ai_v2.0.6_ONLINE*1741749428620_778ed8_cc0e9aa7ba5c-slide-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left&quot;:-65.18111456923597,&quot;top&quot;:37.6118062609574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TEXT_LAYER_COUNT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12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12_1*d*1"/>
  <p:tag name="KSO_WM_TEMPLATE_CATEGORY" val="custom"/>
  <p:tag name="KSO_WM_TEMPLATE_INDEX" val="20231812"/>
  <p:tag name="KSO_WM_UNIT_LAYERLEVEL" val="1"/>
  <p:tag name="KSO_WM_TAG_VERSION" val="3.0"/>
  <p:tag name="KSO_WM_UNIT_LINE_FORE_SCHEMECOLOR_INDEX" val="1"/>
  <p:tag name="KSO_WM_UNIT_LINE_FILL_TYPE" val="2"/>
  <p:tag name="KSO_WM_UNIT_USESOURCEFORMAT_APPLY" val="1"/>
  <p:tag name="KSO_WM_UNIT_PICTURE_SUBTYPE" val="b"/>
  <p:tag name="MH_PIC_SOURCE_TYPE" val="generate_slide_ai*VCG41N1412886035*auto_gallery_ai_v2.0.6_ONLINE*1741749428620_778ed8_cc0e9aa7ba5c-slide-1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1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1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1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1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1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1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24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2468"/>
  <p:tag name="KSO_WM_SLIDE_TYPE" val="text"/>
  <p:tag name="KSO_WM_SLIDE_SUBTYPE" val="diag"/>
  <p:tag name="KSO_WM_SLIDE_SIZE" val="850.352*301.7"/>
  <p:tag name="KSO_WM_SLIDE_POSITION" val="54.89*153.5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8_2*a*1"/>
  <p:tag name="KSO_WM_TEMPLATE_CATEGORY" val="diagram"/>
  <p:tag name="KSO_WM_TEMPLATE_INDEX" val="202324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68_1*l_h_i*1_1_2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68_1*l_h_i*1_1_3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solid&quot;:{&quot;brightness&quot;:0,&quot;colorType&quot;:1,&quot;foreColorIndex&quot;:2,&quot;transparency&quot;:0.800000011920929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LINE_FORE_SCHEMECOLOR_INDEX" val="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68_1*l_h_a*1_1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68_1*l_h_i*1_2_2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68_1*l_h_a*1_2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68_1*l_h_i*1_1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68_1*l_h_f*1_1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内容"/>
  <p:tag name="KSO_WM_UNIT_TEXT_FILL_FORE_SCHEMECOLOR_INDEX" val="1"/>
  <p:tag name="KSO_WM_UNIT_TEXT_FILL_TYPE" val="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2468_1*l_h_i*1_2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68_1*l_h_f*1_2_1"/>
  <p:tag name="KSO_WM_TEMPLATE_CATEGORY" val="diagram"/>
  <p:tag name="KSO_WM_TEMPLATE_INDEX" val="2023246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1.70001220703125,&quot;left&quot;:-65.56381332277314,&quot;top&quot;:77.45003326656305,&quot;width&quot;:851.2326660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，文字是您思想的提炼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3315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TEXT_LAYER_COUNT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300475648*auto_gallery_ai_v2.0.6_ONLINE*1741749428620_778ed8_cc0e9aa7ba5c-slide-1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211245095240*auto_gallery_ai_v2.0.6_ONLINE*1741749428620_778ed8_cc0e9aa7ba5c-slide-1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VCG41N1186292604*auto_gallery_ai_v2.0.6_ONLINE*1741749428620_778ed8_cc0e9aa7ba5c-slide-15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66.478*355.487"/>
  <p:tag name="KSO_WM_SLIDE_POSITION" val="55.1217*144.786"/>
  <p:tag name="KSO_WM_TEMPLATE_INDEX" val="2023362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TEXT_TYPE" val="1"/>
  <p:tag name="KSO_WM_UNIT_PRESET_TEXT" val="单击此处添加标题内容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PICTURE_SUBTYPE" val="a"/>
  <p:tag name="MH_PIC_SOURCE_TYPE" val="generate_slide_ai*VCG41N616887730*auto_gallery_ai_v2.0.6_ONLINE*1741749428620_778ed8_cc0e9aa7ba5c-slide-1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2_2*l_h_i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2_2*l_h_i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122_2*l_h_i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2_2*l_h_i*1_2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122_2*l_h_i*1_3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2_2*l_h_a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2_2*l_h_f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TEXT_TYPE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2_2*l_h_a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2_2*l_h_f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TEXT_TYPE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22_2*l_h_a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22_2*l_h_f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TEXT_TYPE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24.75"/>
  <p:tag name="KSO_WM_SLIDE_POSITION" val="534.494*165.11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922"/>
  <p:tag name="KSO_WM_TEMPLATE_SUBCATEGORY" val="0"/>
  <p:tag name="KSO_WM_SLIDE_INDEX" val="1"/>
  <p:tag name="KSO_WM_TAG_VERSION" val="3.0"/>
  <p:tag name="KSO_WM_SLIDE_ID" val="custom20231922_1"/>
  <p:tag name="KSO_WM_SLIDE_ITEM_CNT" val="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67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22_1*d*1"/>
  <p:tag name="KSO_WM_TEMPLATE_CATEGORY" val="custom"/>
  <p:tag name="KSO_WM_TEMPLATE_INDEX" val="2023192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  <p:tag name="KSO_WM_UNIT_PICTURE_SUBTYPE" val="b"/>
  <p:tag name="MH_PIC_SOURCE_TYPE" val="generate_slide_ai*VCG41N1422642013*auto_gallery_ai_v2.0.6_ONLINE*1741749428620_778ed8_cc0e9aa7ba5c-slide-19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2"/>
  <p:tag name="KSO_WM_UNIT_ID" val="custom20231922_1*a*1"/>
  <p:tag name="KSO_WM_UNIT_TEXT_FILL_FORE_SCHEMECOLOR_INDEX" val="13"/>
  <p:tag name="KSO_WM_UNIT_TEXT_FILL_TYPE" val="1"/>
  <p:tag name="KSO_WM_UNIT_USESOURCEFORMAT_APPLY" val="1"/>
  <p:tag name="KSO_WM_UNIT_TEXT_TYPE" val="1"/>
  <p:tag name="KSO_WM_UNIT_PRESET_TEXT" val="单击此处添加标题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7_1*l_h_a*1_1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8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7_1*l_h_f*1_1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2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请尽量言简意赅的阐述观点"/>
  <p:tag name="KSO_WM_UNIT_TEXT_FILL_FORE_SCHEMECOLOR_INDEX" val="1"/>
  <p:tag name="KSO_WM_UNIT_TEXT_FILL_TYPE" val="1"/>
  <p:tag name="KSO_WM_UNIT_TEXT_TYPE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7_1*l_h_a*1_2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8"/>
  <p:tag name="KSO_WM_UNIT_PRESET_TEXT" val="单击添加标题"/>
  <p:tag name="KSO_WM_UNIT_TEXT_FILL_FORE_SCHEMECOLOR_INDEX" val="1"/>
  <p:tag name="KSO_WM_UNIT_TEXT_FILL_TYPE" val="1"/>
  <p:tag name="KSO_WM_UNIT_TEXT_TYPE" val="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7_1*l_h_f*1_2_1"/>
  <p:tag name="KSO_WM_TEMPLATE_CATEGORY" val="diagram"/>
  <p:tag name="KSO_WM_TEMPLATE_INDEX" val="2023312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5.9188232421875,&quot;width&quot;:371.81243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2"/>
  <p:tag name="KSO_WM_UNIT_PRESET_TEXT" val="单击此处输入你的项正文，文字是您思想的提炼，请尽量言简意赅的阐述。单击此处输入你的项正文，文字是您思想的提炼，请尽量言简意赅的阐述。单击此处输入你的项正文，请尽量言简意赅的阐述观点"/>
  <p:tag name="KSO_WM_UNIT_TEXT_FILL_FORE_SCHEMECOLOR_INDEX" val="1"/>
  <p:tag name="KSO_WM_UNIT_TEXT_FILL_TYPE" val="1"/>
  <p:tag name="KSO_WM_UNIT_TEXT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3.5*104.26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591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TYP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522_1*l_h_d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generate_slide_ai*VCG41N852780858*auto_gallery_ai_v2.0.6_ONLINE*1741749428620_778ed8_cc0e9aa7ba5c-slide-18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522_1*l_h_d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generate_slide_ai*VCG41N1226021209*auto_gallery_ai_v2.0.6_ONLINE*1741749428620_778ed8_cc0e9aa7ba5c-slide-1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5502008104701,&quot;left&quot;:63.94613444651209,&quot;top&quot;:34.449877929687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5502008104701,&quot;left&quot;:63.94613444651209,&quot;top&quot;:34.449877929687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5502008104701,&quot;left&quot;:63.94613444651209,&quot;top&quot;:34.449877929687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5502008104701,&quot;left&quot;:63.94613444651209,&quot;top&quot;:34.449877929687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60.5502008104701,&quot;left&quot;:63.94613444651209,&quot;top&quot;:34.449877929687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144"/>
  <p:tag name="KSO_WM_SLIDE_TYPE" val="text"/>
  <p:tag name="KSO_WM_SLIDE_SUBTYPE" val="diag"/>
  <p:tag name="KSO_WM_SLIDE_SIZE" val="850.1*366.5"/>
  <p:tag name="KSO_WM_SLIDE_POSITION" val="54.9*125.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144_1*l_h_i*1_1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1*l_h_d*1_1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1_1"/>
  <p:tag name="KSO_WM_UNIT_VALUE" val="878*5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VCG41N1402395854*auto_gallery_ai_v2.0.6_ONLINE*1741749428620_778ed8_cc0e9aa7ba5c-slide-2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4_1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1_1"/>
  <p:tag name="KSO_WM_UNIT_INDEX" val="1_1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44_1*l_h_i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44_1*l_h_i*1_2_2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8999999761581421}],&quot;type&quot;:3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1*l_h_d*1_2_1"/>
  <p:tag name="KSO_WM_TEMPLATE_CATEGORY" val="diagram"/>
  <p:tag name="KSO_WM_TEMPLATE_INDEX" val="20233144"/>
  <p:tag name="KSO_WM_UNIT_LAYERLEVEL" val="1_1_1"/>
  <p:tag name="KSO_WM_TAG_VERSION" val="3.0"/>
  <p:tag name="KSO_WM_UNIT_TYPE" val="l_h_d"/>
  <p:tag name="KSO_WM_UNIT_INDEX" val="1_2_1"/>
  <p:tag name="KSO_WM_UNIT_VALUE" val="878*56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50000011920929},&quot;type&quot;:1},&quot;shadow&quot;:{&quot;brightness&quot;:-0.25,&quot;colorType&quot;:1,&quot;foreColorIndex&quot;:5,&quot;transparency&quot;:0.8799999952316284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*auto_ai_ai_v2.0.6_ONLINE*1741749428620_778ed8_cc0e9aa7ba5c-slide-2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4_1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4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44_1*l_h_a*1_2_1"/>
  <p:tag name="KSO_WM_UNIT_INDEX" val="1_2_1"/>
  <p:tag name="KSO_WM_DIAGRAM_GROUP_CODE" val="l1-1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44_1*l_h_i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9.29998779296875,&quot;width&quot;:850.40002441406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7400000095367432}],&quot;type&quot;:2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02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9027"/>
  <p:tag name="KSO_WM_SLIDE_TYPE" val="text"/>
  <p:tag name="KSO_WM_SLIDE_SUBTYPE" val="pureTxt"/>
  <p:tag name="KSO_WM_SLIDE_SIZE" val="635.954*96.7"/>
  <p:tag name="KSO_WM_SLIDE_POSITION" val="156*299.3"/>
  <p:tag name="KSO_WM_SLIDE_LAYOUT" val="a_h"/>
  <p:tag name="KSO_WM_SLIDE_LAYOUT_CNT" val="1_1"/>
  <p:tag name="KSO_WM_SPECIAL_SOURCE" val="bdnul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4:54&quot;,&quot;maxSize&quot;:{&quot;size1&quot;:40.44443708878976},&quot;minSize&quot;:{&quot;size1&quot;:31.544437088789763},&quot;normalSize&quot;:{&quot;size1&quot;:32.56684449619717},&quot;subLayout&quot;:[{&quot;id&quot;:&quot;2021-04-01T15:04:54&quot;,&quot;margin&quot;:{&quot;bottom&quot;:0,&quot;left&quot;:5.502999782562256,&quot;right&quot;:5.927000999450684,&quot;top&quot;:3.809999942779541},&quot;type&quot;:0},{&quot;id&quot;:&quot;2021-04-01T15:04:54&quot;,&quot;margin&quot;:{&quot;bottom&quot;:3.38700008392334,&quot;left&quot;:5.502999782562256,&quot;right&quot;:5.927000999450684,&quot;top&quot;:1.6929999589920044},&quot;maxSize&quot;:{&quot;size1&quot;:43.52284364947305},&quot;minSize&quot;:{&quot;size1&quot;:27.622843649473054},&quot;normalSize&quot;:{&quot;size1&quot;:33.83952857338116},&quot;subLayout&quot;:[{&quot;id&quot;:&quot;2021-04-01T15:04:54&quot;,&quot;margin&quot;:{&quot;bottom&quot;:0.04692952707409859,&quot;left&quot;:5.502999782562256,&quot;right&quot;:5.927000999450684,&quot;top&quot;:1.6929999589920044},&quot;type&quot;:0},{&quot;id&quot;:&quot;2021-04-01T15:04:54&quot;,&quot;margin&quot;:{&quot;bottom&quot;:3.38700008392334,&quot;left&quot;:5.502999782562256,&quot;right&quot;:5.927000999450684,&quot;top&quot;:0.14886172115802765},&quot;type&quot;:0}]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f82e8f081cf7470ea5c2568bdc877b2b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82e4272de7e64849bcefb55c71fcddb0&quot;,&quot;fill_align&quot;:&quot;lm&quot;,&quot;chip_types&quot;:[&quot;text&quot;,&quot;picture&quot;]}]]"/>
  <p:tag name="KSO_WM_CHIP_XID" val="5efd9ea781ee359a788b1e00"/>
  <p:tag name="KSO_WM_CHIP_DECFILLPROP" val="[]"/>
  <p:tag name="KSO_WM_SLIDE_BACKGROUND" val="[&quot;general&quot;]"/>
  <p:tag name="KSO_WM_CHIP_GROUPID" val="5efd9ea781ee359a788b1dff"/>
  <p:tag name="KSO_WM_SLIDE_BK_DARK_LIGHT" val="2"/>
  <p:tag name="KSO_WM_SLIDE_BACKGROUND_TYPE" val="general"/>
  <p:tag name="KSO_WM_SLIDE_SUPPORT_FEATURE_TYPE" val="0"/>
  <p:tag name="KSO_WM_TEMPLATE_ASSEMBLE_XID" val="60656e884054ed1e2fb7fae5"/>
  <p:tag name="KSO_WM_TEMPLATE_ASSEMBLE_GROUPID" val="60656e884054ed1e2fb7fae5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7_1*i*1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97b382ae9ee4c8891a2fa23d7a316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7_1*i*2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97cdf7b8b4e46a7bfbfd771fe5754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7_1*i*3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89283480f9e64afaa42da716c97a02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7_1*i*4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ba5ea3486464446b5d7878ceb4ad4e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TEMPLATE_ASSEMBLE_XID" val="60656e884054ed1e2fb7fae5"/>
  <p:tag name="KSO_WM_TEMPLATE_ASSEMBLE_GROUPID" val="60656e884054ed1e2fb7fae5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7_1*i*7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6fce08095504b739f50c3127ecec35a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TEMPLATE_ASSEMBLE_XID" val="60656e884054ed1e2fb7fae5"/>
  <p:tag name="KSO_WM_TEMPLATE_ASSEMBLE_GROUPID" val="60656e884054ed1e2fb7fae5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9027_1*i*10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96d4c5d79024a6fa39031a9bfd20879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90cd5c9336b14c6191af33c1eb4fc633&quot;,&quot;X&quot;:{&quot;Pos&quot;:1},&quot;Y&quot;:{&quot;Pos&quot;:2}},&quot;whChangeMode&quot;:0}"/>
  <p:tag name="KSO_WM_CHIP_GROUPID" val="5efd9ea781ee359a788b1dff"/>
  <p:tag name="KSO_WM_CHIP_XID" val="5efd9ea781ee359a788b1e00"/>
  <p:tag name="KSO_WM_UNIT_LINE_FORE_SCHEMECOLOR_INDEX_BRIGHTNESS" val="-0.25"/>
  <p:tag name="KSO_WM_UNIT_LINE_FORE_SCHEMECOLOR_INDEX" val="14"/>
  <p:tag name="KSO_WM_UNIT_LINE_FILL_TYPE" val="2"/>
  <p:tag name="KSO_WM_TEMPLATE_ASSEMBLE_XID" val="60656e884054ed1e2fb7fae5"/>
  <p:tag name="KSO_WM_TEMPLATE_ASSEMBLE_GROUPID" val="60656e884054ed1e2fb7fae5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7_1*a*1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0cd5c9336b14c6191af33c1eb4fc6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59f90eacc414bfd8483dbdaf2cea92f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9027_1*h_a*1_1"/>
  <p:tag name="KSO_WM_TEMPLATE_CATEGORY" val="diagram"/>
  <p:tag name="KSO_WM_TEMPLATE_INDEX" val="20209027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06f0b5cdeb34d0290d9e7644613c56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10282c5ee3c45db8d6bed025690a1be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9027_1*h_f*1_1"/>
  <p:tag name="KSO_WM_TEMPLATE_CATEGORY" val="diagram"/>
  <p:tag name="KSO_WM_TEMPLATE_INDEX" val="20209027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93"/>
  <p:tag name="KSO_WM_UNIT_SHOW_EDIT_AREA_INDICATION" val="1"/>
  <p:tag name="KSO_WM_CHIP_GROUPID" val="5e6b05b36848fb12bee65ad8"/>
  <p:tag name="KSO_WM_CHIP_XID" val="5e6b05b36848fb12bee65ada"/>
  <p:tag name="KSO_WM_UNIT_DEC_AREA_ID" val="c23f97c5df9447bdb9fb56161133cd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10282c5ee3c45db8d6bed025690a1be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7_1*i*8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884054ed1e2fb7fae5"/>
  <p:tag name="KSO_WM_TEMPLATE_ASSEMBLE_GROUPID" val="60656e884054ed1e2fb7fae5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7_1*i*9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884054ed1e2fb7fae5"/>
  <p:tag name="KSO_WM_TEMPLATE_ASSEMBLE_GROUPID" val="60656e884054ed1e2fb7fae5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7_1*i*5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884054ed1e2fb7fae5"/>
  <p:tag name="KSO_WM_TEMPLATE_ASSEMBLE_GROUPID" val="60656e884054ed1e2fb7fae5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9027_1*i*6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884054ed1e2fb7fae5"/>
  <p:tag name="KSO_WM_TEMPLATE_ASSEMBLE_GROUPID" val="60656e884054ed1e2fb7fae5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66.478*355.487"/>
  <p:tag name="KSO_WM_SLIDE_POSITION" val="55.1217*144.786"/>
  <p:tag name="KSO_WM_TEMPLATE_INDEX" val="2023362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TEXT_TYPE" val="1"/>
  <p:tag name="KSO_WM_UNIT_PRESET_TEXT" val="单击此处添加标题内容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PICTURE_SUBTYPE" val="a"/>
  <p:tag name="MH_PIC_SOURCE_TYPE" val="generate_slide_ai*VCG41N1249307270*auto_gallery_ai_v2.0.6_ONLINE*1741749428620_778ed8_cc0e9aa7ba5c-slide-2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2_1*l_h_i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2_1*l_h_i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2_1*l_h_i*1_2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2_1*l_h_a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2_1*l_h_f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阐述您的观点内容。"/>
  <p:tag name="KSO_WM_UNIT_TEXT_FILL_FORE_SCHEMECOLOR_INDEX" val="1"/>
  <p:tag name="KSO_WM_UNIT_TEXT_FILL_TYPE" val="1"/>
  <p:tag name="KSO_WM_UNIT_TEXT_TYPE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2_1*l_h_a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2_1*l_h_f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阐述您的观点内容。"/>
  <p:tag name="KSO_WM_UNIT_TEXT_FILL_FORE_SCHEMECOLOR_INDEX" val="1"/>
  <p:tag name="KSO_WM_UNIT_TEXT_FILL_TYPE" val="1"/>
  <p:tag name="KSO_WM_UNIT_TEXT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027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9027"/>
  <p:tag name="KSO_WM_SLIDE_TYPE" val="text"/>
  <p:tag name="KSO_WM_SLIDE_SUBTYPE" val="pureTxt"/>
  <p:tag name="KSO_WM_SLIDE_SIZE" val="635.954*96.7"/>
  <p:tag name="KSO_WM_SLIDE_POSITION" val="156*299.3"/>
  <p:tag name="KSO_WM_SLIDE_LAYOUT" val="a_h"/>
  <p:tag name="KSO_WM_SLIDE_LAYOUT_CNT" val="1_1"/>
  <p:tag name="KSO_WM_SPECIAL_SOURCE" val="bdnull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4:54&quot;,&quot;maxSize&quot;:{&quot;size1&quot;:40.44443708878976},&quot;minSize&quot;:{&quot;size1&quot;:31.544437088789763},&quot;normalSize&quot;:{&quot;size1&quot;:32.56684449619717},&quot;subLayout&quot;:[{&quot;id&quot;:&quot;2021-04-01T15:04:54&quot;,&quot;margin&quot;:{&quot;bottom&quot;:0,&quot;left&quot;:5.502999782562256,&quot;right&quot;:5.927000999450684,&quot;top&quot;:3.809999942779541},&quot;type&quot;:0},{&quot;id&quot;:&quot;2021-04-01T15:04:54&quot;,&quot;margin&quot;:{&quot;bottom&quot;:3.38700008392334,&quot;left&quot;:5.502999782562256,&quot;right&quot;:5.927000999450684,&quot;top&quot;:1.6929999589920044},&quot;maxSize&quot;:{&quot;size1&quot;:43.52284364947305},&quot;minSize&quot;:{&quot;size1&quot;:27.622843649473054},&quot;normalSize&quot;:{&quot;size1&quot;:33.83952857338116},&quot;subLayout&quot;:[{&quot;id&quot;:&quot;2021-04-01T15:04:54&quot;,&quot;margin&quot;:{&quot;bottom&quot;:0.04692952707409859,&quot;left&quot;:5.502999782562256,&quot;right&quot;:5.927000999450684,&quot;top&quot;:1.6929999589920044},&quot;type&quot;:0},{&quot;id&quot;:&quot;2021-04-01T15:04:54&quot;,&quot;margin&quot;:{&quot;bottom&quot;:3.38700008392334,&quot;left&quot;:5.502999782562256,&quot;right&quot;:5.927000999450684,&quot;top&quot;:0.14886172115802765},&quot;type&quot;:0}]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f82e8f081cf7470ea5c2568bdc877b2b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82e4272de7e64849bcefb55c71fcddb0&quot;,&quot;fill_align&quot;:&quot;lm&quot;,&quot;chip_types&quot;:[&quot;text&quot;,&quot;picture&quot;]}]]"/>
  <p:tag name="KSO_WM_CHIP_XID" val="5efd9ea781ee359a788b1e00"/>
  <p:tag name="KSO_WM_CHIP_DECFILLPROP" val="[]"/>
  <p:tag name="KSO_WM_SLIDE_BACKGROUND" val="[&quot;general&quot;]"/>
  <p:tag name="KSO_WM_CHIP_GROUPID" val="5efd9ea781ee359a788b1dff"/>
  <p:tag name="KSO_WM_SLIDE_BK_DARK_LIGHT" val="2"/>
  <p:tag name="KSO_WM_SLIDE_BACKGROUND_TYPE" val="general"/>
  <p:tag name="KSO_WM_SLIDE_SUPPORT_FEATURE_TYPE" val="0"/>
  <p:tag name="KSO_WM_TEMPLATE_ASSEMBLE_XID" val="60656e884054ed1e2fb7fae5"/>
  <p:tag name="KSO_WM_TEMPLATE_ASSEMBLE_GROUPID" val="60656e884054ed1e2fb7fae5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9027_1*i*1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97b382ae9ee4c8891a2fa23d7a316b6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9027_1*i*2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97cdf7b8b4e46a7bfbfd771fe57543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9027_1*i*3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89283480f9e64afaa42da716c97a02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d9ea781ee359a788b1dff"/>
  <p:tag name="KSO_WM_CHIP_XID" val="5efd9ea781ee359a788b1e00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VALUE" val="1344"/>
  <p:tag name="KSO_WM_TEMPLATE_ASSEMBLE_XID" val="60656e884054ed1e2fb7fae5"/>
  <p:tag name="KSO_WM_TEMPLATE_ASSEMBLE_GROUPID" val="60656e884054ed1e2fb7fae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9027_1*i*4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ba5ea3486464446b5d7878ceb4ad4e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TEMPLATE_ASSEMBLE_XID" val="60656e884054ed1e2fb7fae5"/>
  <p:tag name="KSO_WM_TEMPLATE_ASSEMBLE_GROUPID" val="60656e884054ed1e2fb7fae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9027_1*i*7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6fce08095504b739f50c3127ecec35a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fd9ea781ee359a788b1dff"/>
  <p:tag name="KSO_WM_CHIP_XID" val="5efd9ea781ee359a788b1e00"/>
  <p:tag name="KSO_WM_TEMPLATE_ASSEMBLE_XID" val="60656e884054ed1e2fb7fae5"/>
  <p:tag name="KSO_WM_TEMPLATE_ASSEMBLE_GROUPID" val="60656e884054ed1e2fb7fae5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9027_1*i*10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796d4c5d79024a6fa39031a9bfd20879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90cd5c9336b14c6191af33c1eb4fc633&quot;,&quot;X&quot;:{&quot;Pos&quot;:1},&quot;Y&quot;:{&quot;Pos&quot;:2}},&quot;whChangeMode&quot;:0}"/>
  <p:tag name="KSO_WM_CHIP_GROUPID" val="5efd9ea781ee359a788b1dff"/>
  <p:tag name="KSO_WM_CHIP_XID" val="5efd9ea781ee359a788b1e00"/>
  <p:tag name="KSO_WM_UNIT_LINE_FORE_SCHEMECOLOR_INDEX_BRIGHTNESS" val="-0.25"/>
  <p:tag name="KSO_WM_UNIT_LINE_FORE_SCHEMECOLOR_INDEX" val="14"/>
  <p:tag name="KSO_WM_UNIT_LINE_FILL_TYPE" val="2"/>
  <p:tag name="KSO_WM_TEMPLATE_ASSEMBLE_XID" val="60656e884054ed1e2fb7fae5"/>
  <p:tag name="KSO_WM_TEMPLATE_ASSEMBLE_GROUPID" val="60656e884054ed1e2fb7fae5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9027_1*a*1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0cd5c9336b14c6191af33c1eb4fc6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59f90eacc414bfd8483dbdaf2cea92f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9027_1*h_a*1_1"/>
  <p:tag name="KSO_WM_TEMPLATE_CATEGORY" val="diagram"/>
  <p:tag name="KSO_WM_TEMPLATE_INDEX" val="20209027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06f0b5cdeb34d0290d9e7644613c56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10282c5ee3c45db8d6bed025690a1be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9027_1*h_f*1_1"/>
  <p:tag name="KSO_WM_TEMPLATE_CATEGORY" val="diagram"/>
  <p:tag name="KSO_WM_TEMPLATE_INDEX" val="20209027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93"/>
  <p:tag name="KSO_WM_UNIT_SHOW_EDIT_AREA_INDICATION" val="1"/>
  <p:tag name="KSO_WM_CHIP_GROUPID" val="5e6b05b36848fb12bee65ad8"/>
  <p:tag name="KSO_WM_CHIP_XID" val="5e6b05b36848fb12bee65ada"/>
  <p:tag name="KSO_WM_UNIT_DEC_AREA_ID" val="c23f97c5df9447bdb9fb56161133cd6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10282c5ee3c45db8d6bed025690a1be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884054ed1e2fb7fae5"/>
  <p:tag name="KSO_WM_TEMPLATE_ASSEMBLE_GROUPID" val="60656e884054ed1e2fb7fae5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9027_1*i*8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884054ed1e2fb7fae5"/>
  <p:tag name="KSO_WM_TEMPLATE_ASSEMBLE_GROUPID" val="60656e884054ed1e2fb7fae5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9027_1*i*9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884054ed1e2fb7fae5"/>
  <p:tag name="KSO_WM_TEMPLATE_ASSEMBLE_GROUPID" val="60656e884054ed1e2fb7fae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9027_1*i*5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884054ed1e2fb7fae5"/>
  <p:tag name="KSO_WM_TEMPLATE_ASSEMBLE_GROUPID" val="60656e884054ed1e2fb7fae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9027_1*i*6"/>
  <p:tag name="KSO_WM_TEMPLATE_CATEGORY" val="diagram"/>
  <p:tag name="KSO_WM_TEMPLATE_INDEX" val="20209027"/>
  <p:tag name="KSO_WM_UNIT_LAYERLEVEL" val="1"/>
  <p:tag name="KSO_WM_TAG_VERSION" val="1.0"/>
  <p:tag name="KSO_WM_BEAUTIFY_FLAG" val="#wm#"/>
  <p:tag name="KSO_WM_UNIT_SM_LIMIT_TYPE" val="2"/>
  <p:tag name="KSO_WM_CHIP_GROUPID" val="5efd9ea781ee359a788b1dff"/>
  <p:tag name="KSO_WM_CHIP_XID" val="5efd9ea781ee359a788b1e0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884054ed1e2fb7fae5"/>
  <p:tag name="KSO_WM_TEMPLATE_ASSEMBLE_GROUPID" val="60656e884054ed1e2fb7fae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2484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1"/>
  <p:tag name="KSO_WM_UNIT_PICTURE_SUBTYPE" val="a"/>
  <p:tag name="MH_PIC_SOURCE_TYPE" val="generate_slide_ai**auto_ai_ai_v2.0.6_ONLINE*1741749428620_778ed8_cc0e9aa7ba5c-slide-3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1"/>
  <p:tag name="KSO_WM_UNIT_PRESET_TEXT" val="单击此处添加标题"/>
  <p:tag name="KSO_WM_UNIT_TEXT_TYPE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left&quot;:-32.281302567129025,&quot;top&quot;:35.469563574603214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973"/>
  <p:tag name="KSO_WM_SLIDE_LAYOUT" val="a_l"/>
  <p:tag name="KSO_WM_SLIDE_LAYOUT_CNT" val="1_1"/>
  <p:tag name="KSO_WM_SPECIAL_SOURCE" val="bdnull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1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1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2"/>
  <p:tag name="KSO_WM_UNIT_TEXT_TYPE" val="1"/>
  <p:tag name="KSO_WM_UNIT_TEXT_LAYER_COUNT" val="1"/>
  <p:tag name="KSO_WM_UNIT_PRESET_TEXT" val="单击此处添加正文，文字是您思想的提炼，请言简意赅的阐述您的观点。单击此处添加正文，文字是您思想的提炼，请言简意赅的阐述您的观点。单击此处添加正文，文字是您思想的提炼，请言简意赅的阐述您的观点"/>
  <p:tag name="KSO_WM_UNIT_TEXT_FILL_FORE_SCHEMECOLOR_INDEX" val="1"/>
  <p:tag name="KSO_WM_UNIT_TEXT_FILL_TYPE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1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1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1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1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1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32"/>
  <p:tag name="KSO_WM_UNIT_TEXT_TYPE" val="1"/>
  <p:tag name="KSO_WM_UNIT_TEXT_LAYER_COUNT" val="1"/>
  <p:tag name="KSO_WM_UNIT_PRESET_TEXT" val="单击此处添加正文，文字是您思想的提炼，请言简意赅的阐述您的观点。单击此处添加正文，文字是您思想的提炼，请言简意赅的阐述您的观点。单击此处添加正文，文字是您思想的提炼，请言简意赅的阐述您的观点"/>
  <p:tag name="KSO_WM_UNIT_TEXT_FILL_FORE_SCHEMECOLOR_INDEX" val="1"/>
  <p:tag name="KSO_WM_UNIT_TEXT_FILL_TYPE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1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1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1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5387*108.23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TYPE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PICTURE_SUBTYPE" val="b"/>
  <p:tag name="MH_PIC_SOURCE_TYPE" val="generate_slide_ai*VCG41N653836810*auto_gallery_ai_v2.0.6_ONLINE*1741749428620_778ed8_cc0e9aa7ba5c-slide-33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946"/>
  <p:tag name="KSO_WM_TEMPLATE_CATEGORY" val="custom"/>
  <p:tag name="KSO_WM_SLIDE_INDEX" val="7"/>
  <p:tag name="KSO_WM_SLIDE_ID" val="custom20235946_7"/>
  <p:tag name="KSO_WM_TEMPLATE_MASTER_TYPE" val="0"/>
  <p:tag name="KSO_WM_SLIDE_LAYOUT" val="a_e"/>
  <p:tag name="KSO_WM_SLIDE_LAYOUT_CNT" val="1_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946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  <p:tag name="KSO_WM_UNIT_ISCONTENTSTITLE" val="0"/>
  <p:tag name="KSO_WM_UNIT_PRESET_TEXT" val="添加章节标题"/>
  <p:tag name="KSO_WM_UNIT_TEXT_TYPE" val="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946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46"/>
  <p:tag name="KSO_WM_TEMPLATE_CATEGORY" val="custom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812"/>
  <p:tag name="KSO_WM_SLIDE_TYPE" val="text"/>
  <p:tag name="KSO_WM_SLIDE_SUBTYPE" val="picTxt"/>
  <p:tag name="KSO_WM_SLIDE_SIZE" val="414.6*361.249"/>
  <p:tag name="KSO_WM_SLIDE_POSITION" val="55.5*124.40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12_1*d*1"/>
  <p:tag name="KSO_WM_TEMPLATE_CATEGORY" val="custom"/>
  <p:tag name="KSO_WM_TEMPLATE_INDEX" val="20231812"/>
  <p:tag name="KSO_WM_UNIT_LAYERLEVEL" val="1"/>
  <p:tag name="KSO_WM_TAG_VERSION" val="3.0"/>
  <p:tag name="KSO_WM_UNIT_LINE_FORE_SCHEMECOLOR_INDEX" val="1"/>
  <p:tag name="KSO_WM_UNIT_LINE_FILL_TYPE" val="2"/>
  <p:tag name="KSO_WM_UNIT_USESOURCEFORMAT_APPLY" val="1"/>
  <p:tag name="KSO_WM_UNIT_PICTURE_SUBTYPE" val="b"/>
  <p:tag name="MH_PIC_SOURCE_TYPE" val="generate_slide_ai*VCG41N1412885979*auto_gallery_ai_v2.0.6_ONLINE*1741749428620_778ed8_cc0e9aa7ba5c-slide-3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51_2*l_h_f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51_2*l_h_a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151_2*l_h_i*1_1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51_2*l_h_f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51_2*l_h_a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151_2*l_h_i*1_2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51_2*l_h_f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51_2*l_h_a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151_2*l_h_i*1_3_1"/>
  <p:tag name="KSO_WM_TEMPLATE_CATEGORY" val="diagram"/>
  <p:tag name="KSO_WM_TEMPLATE_INDEX" val="202331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TEXT_FILL_FORE_SCHEMECOLOR_INDEX" val="1"/>
  <p:tag name="KSO_WM_UNIT_TEXT_FILL_TYPE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96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TEXT_LAYER_COUNT" val="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VCG41N1754663706*auto_gallery_ai_v2.0.6_ONLINE*1741749428620_778ed8_cc0e9aa7ba5c-slide-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简约风蓝色玻璃职场办公">
  <a:themeElements>
    <a:clrScheme name="自定义 90">
      <a:dk1>
        <a:srgbClr val="333333"/>
      </a:dk1>
      <a:lt1>
        <a:srgbClr val="FFFFFF"/>
      </a:lt1>
      <a:dk2>
        <a:srgbClr val="00113A"/>
      </a:dk2>
      <a:lt2>
        <a:srgbClr val="D0ECFB"/>
      </a:lt2>
      <a:accent1>
        <a:srgbClr val="2C53FC"/>
      </a:accent1>
      <a:accent2>
        <a:srgbClr val="766BFD"/>
      </a:accent2>
      <a:accent3>
        <a:srgbClr val="15A2E9"/>
      </a:accent3>
      <a:accent4>
        <a:srgbClr val="1DCFA5"/>
      </a:accent4>
      <a:accent5>
        <a:srgbClr val="EC491C"/>
      </a:accent5>
      <a:accent6>
        <a:srgbClr val="FABE00"/>
      </a:accent6>
      <a:hlink>
        <a:srgbClr val="304FFE"/>
      </a:hlink>
      <a:folHlink>
        <a:srgbClr val="492067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3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简约风蓝色玻璃职场办公">
  <a:themeElements>
    <a:clrScheme name="自定义 90">
      <a:dk1>
        <a:srgbClr val="333333"/>
      </a:dk1>
      <a:lt1>
        <a:srgbClr val="FFFFFF"/>
      </a:lt1>
      <a:dk2>
        <a:srgbClr val="00113A"/>
      </a:dk2>
      <a:lt2>
        <a:srgbClr val="D0ECFB"/>
      </a:lt2>
      <a:accent1>
        <a:srgbClr val="2C53FC"/>
      </a:accent1>
      <a:accent2>
        <a:srgbClr val="766BFD"/>
      </a:accent2>
      <a:accent3>
        <a:srgbClr val="15A2E9"/>
      </a:accent3>
      <a:accent4>
        <a:srgbClr val="1DCFA5"/>
      </a:accent4>
      <a:accent5>
        <a:srgbClr val="EC491C"/>
      </a:accent5>
      <a:accent6>
        <a:srgbClr val="FABE00"/>
      </a:accent6>
      <a:hlink>
        <a:srgbClr val="304FFE"/>
      </a:hlink>
      <a:folHlink>
        <a:srgbClr val="492067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3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简约风蓝色玻璃职场办公">
  <a:themeElements>
    <a:clrScheme name="自定义 90">
      <a:dk1>
        <a:srgbClr val="333333"/>
      </a:dk1>
      <a:lt1>
        <a:srgbClr val="FFFFFF"/>
      </a:lt1>
      <a:dk2>
        <a:srgbClr val="00113A"/>
      </a:dk2>
      <a:lt2>
        <a:srgbClr val="D0ECFB"/>
      </a:lt2>
      <a:accent1>
        <a:srgbClr val="2C53FC"/>
      </a:accent1>
      <a:accent2>
        <a:srgbClr val="766BFD"/>
      </a:accent2>
      <a:accent3>
        <a:srgbClr val="15A2E9"/>
      </a:accent3>
      <a:accent4>
        <a:srgbClr val="1DCFA5"/>
      </a:accent4>
      <a:accent5>
        <a:srgbClr val="EC491C"/>
      </a:accent5>
      <a:accent6>
        <a:srgbClr val="FABE00"/>
      </a:accent6>
      <a:hlink>
        <a:srgbClr val="304FFE"/>
      </a:hlink>
      <a:folHlink>
        <a:srgbClr val="492067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3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1189</Words>
  <Application>Microsoft Office PowerPoint</Application>
  <PresentationFormat>全屏显示(16:9)</PresentationFormat>
  <Paragraphs>177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微软雅黑</vt:lpstr>
      <vt:lpstr>Arial</vt:lpstr>
      <vt:lpstr>Consolas</vt:lpstr>
      <vt:lpstr>简约风蓝色玻璃职场办公</vt:lpstr>
      <vt:lpstr>1_简约风蓝色玻璃职场办公</vt:lpstr>
      <vt:lpstr>2_简约风蓝色玻璃职场办公</vt:lpstr>
      <vt:lpstr>基于姿态捕获的超低带宽 视频会议系统  </vt:lpstr>
      <vt:lpstr>项目背景</vt:lpstr>
      <vt:lpstr>远程办公与低带宽需求</vt:lpstr>
      <vt:lpstr>VR会议不够实用</vt:lpstr>
      <vt:lpstr>行业痛点</vt:lpstr>
      <vt:lpstr>网络卡顿与高带宽占用</vt:lpstr>
      <vt:lpstr>摄像头角度与背景问题</vt:lpstr>
      <vt:lpstr>隐私与安全性隐患</vt:lpstr>
      <vt:lpstr>核心技术与创新</vt:lpstr>
      <vt:lpstr>创新理念</vt:lpstr>
      <vt:lpstr>核心技术</vt:lpstr>
      <vt:lpstr>技术创新</vt:lpstr>
      <vt:lpstr>高质量重建</vt:lpstr>
      <vt:lpstr>关键性能指标</vt:lpstr>
      <vt:lpstr>超低带宽</vt:lpstr>
      <vt:lpstr>实时性能与精细捕捉</vt:lpstr>
      <vt:lpstr>优势功能</vt:lpstr>
      <vt:lpstr>PowerPoint 演示文稿</vt:lpstr>
      <vt:lpstr>便捷性</vt:lpstr>
      <vt:lpstr>PowerPoint 演示文稿</vt:lpstr>
      <vt:lpstr>应用场景与 市场潜力</vt:lpstr>
      <vt:lpstr>应用场景</vt:lpstr>
      <vt:lpstr>面向未来</vt:lpstr>
      <vt:lpstr>未来展望</vt:lpstr>
      <vt:lpstr>市场拓展</vt:lpstr>
      <vt:lpstr>技术升级</vt:lpstr>
      <vt:lpstr>团队介绍</vt:lpstr>
      <vt:lpstr>技术开发团队</vt:lpstr>
      <vt:lpstr>管理与策划团队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基于姿态捕获的超低带宽视频会议系统</dc:title>
  <dc:creator>x y</dc:creator>
  <cp:lastModifiedBy>x y</cp:lastModifiedBy>
  <cp:revision>12</cp:revision>
  <dcterms:created xsi:type="dcterms:W3CDTF">2025-03-12T03:28:00Z</dcterms:created>
  <dcterms:modified xsi:type="dcterms:W3CDTF">2025-03-14T08:22:19Z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1F3F9CA55F8042C0919E3634F4DCCDF9_12</vt:lpwstr>
  </property>
  <property fmtid="{D5CDD505-2E9C-101B-9397-08002B2CF9AE}" pid="3" name="KSOProductBuildVer">
    <vt:lpwstr>2052-12.1.0.20305</vt:lpwstr>
  </property>
</Properties>
</file>